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7"/>
  </p:notesMasterIdLst>
  <p:sldIdLst>
    <p:sldId id="256" r:id="rId2"/>
    <p:sldId id="301" r:id="rId3"/>
    <p:sldId id="331" r:id="rId4"/>
    <p:sldId id="297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4" r:id="rId26"/>
    <p:sldId id="322" r:id="rId27"/>
    <p:sldId id="325" r:id="rId28"/>
    <p:sldId id="326" r:id="rId29"/>
    <p:sldId id="327" r:id="rId30"/>
    <p:sldId id="328" r:id="rId31"/>
    <p:sldId id="329" r:id="rId32"/>
    <p:sldId id="330" r:id="rId33"/>
    <p:sldId id="332" r:id="rId34"/>
    <p:sldId id="333" r:id="rId35"/>
    <p:sldId id="323" r:id="rId36"/>
  </p:sldIdLst>
  <p:sldSz cx="9144000" cy="6858000" type="screen4x3"/>
  <p:notesSz cx="6858000" cy="9144000"/>
  <p:custShowLst>
    <p:custShow name="CPU &amp; FE" id="0">
      <p:sldLst/>
    </p:custShow>
    <p:custShow name="Performance" id="1">
      <p:sldLst/>
    </p:custShow>
  </p:custShow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FF99"/>
    <a:srgbClr val="008E40"/>
    <a:srgbClr val="8CE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CA51E28-9B24-4406-A23C-1401E13FA3EF}" type="datetimeFigureOut">
              <a:rPr lang="en-GB" altLang="en-US"/>
              <a:pPr>
                <a:defRPr/>
              </a:pPr>
              <a:t>30/01/2017</a:t>
            </a:fld>
            <a:endParaRPr lang="en-GB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8F93C7-752F-4BB0-829C-8405B76DF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39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26DBCECE-8035-4B10-B0E1-307830188EF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A71F56EF-2602-42EE-B537-4CB0300C1428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8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595471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595471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E1D5569E-0A9D-42D0-AEB3-E0A41F05A4A0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2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84449CD4-D17D-44B6-902E-EAAFDD6B2B87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5F5494E4-2B0A-4AFB-A112-A578F88D2C2E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6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813"/>
            <a:ext cx="40386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813"/>
            <a:ext cx="40386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025E3E30-96AA-4365-8909-257E5468EA62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40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28CF2F96-D5F7-4F33-86D4-FE5C34308703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24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91A03374-867E-42D2-9DEC-26A4640924DE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69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EBB82ECE-B41B-4E11-8830-BACA80004E8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66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64F95B27-0497-4700-BBDF-56DBCD3EEED0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91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D50FA4E4-A63B-44B7-93D2-EF00C872A40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1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8524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6813"/>
            <a:ext cx="8229600" cy="49593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7375" y="6173788"/>
            <a:ext cx="8099425" cy="365125"/>
          </a:xfrm>
          <a:prstGeom prst="roundRect">
            <a:avLst/>
          </a:prstGeom>
          <a:ln>
            <a:solidFill>
              <a:srgbClr val="008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35D07F21-57B7-4D00-9E26-FB99308873ED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qa.org.uk/e-learning/IMAuthoring03CD/images/pic001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8oI_laHhGj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news/technology-3536115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849085" y="252412"/>
            <a:ext cx="7772400" cy="1800506"/>
          </a:xfrm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en-US" altLang="en-US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 </a:t>
            </a: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564777" y="2936741"/>
            <a:ext cx="8139952" cy="1536647"/>
          </a:xfrm>
          <a:solidFill>
            <a:srgbClr val="00CCFF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</a:t>
            </a:r>
            <a:endParaRPr lang="en-US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355106" cy="852488"/>
          </a:xfrm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355106" cy="4959350"/>
          </a:xfrm>
        </p:spPr>
        <p:txBody>
          <a:bodyPr/>
          <a:lstStyle/>
          <a:p>
            <a:r>
              <a:rPr lang="en-GB" sz="3200" dirty="0"/>
              <a:t>Look at the code on the following slide</a:t>
            </a:r>
          </a:p>
          <a:p>
            <a:r>
              <a:rPr lang="en-GB" sz="3200" dirty="0"/>
              <a:t>There are some errors/bugs</a:t>
            </a:r>
          </a:p>
          <a:p>
            <a:pPr lvl="1"/>
            <a:r>
              <a:rPr lang="en-GB" sz="3200" dirty="0"/>
              <a:t>Can you identify what they are.</a:t>
            </a:r>
          </a:p>
          <a:p>
            <a:pPr lvl="1"/>
            <a:r>
              <a:rPr lang="en-GB" sz="3200" dirty="0"/>
              <a:t>Check with another student and compare to see if you have found them all.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78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04664"/>
            <a:ext cx="7960660" cy="1152128"/>
          </a:xfrm>
          <a:solidFill>
            <a:srgbClr val="00CCFF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Debug this Pseudocode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three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9" y="1690138"/>
            <a:ext cx="8579224" cy="4029344"/>
          </a:xfrm>
          <a:solidFill>
            <a:srgbClr val="CCFF99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1 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int(input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(“Please enter a number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”))</a:t>
            </a:r>
          </a:p>
          <a:p>
            <a:pPr marL="0" indent="0">
              <a:buNone/>
            </a:pP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2 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(input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(“Please enter another number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= number 1 / 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indent="0">
              <a:buNone/>
            </a:pP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(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364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1 -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6813"/>
            <a:ext cx="8444753" cy="4292693"/>
          </a:xfrm>
          <a:solidFill>
            <a:srgbClr val="CCFF99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1 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int(input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(“Please enter a number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”))</a:t>
            </a:r>
          </a:p>
          <a:p>
            <a:pPr marL="0" indent="0">
              <a:buNone/>
            </a:pP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2 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int(input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(“Please Enter another number</a:t>
            </a:r>
            <a:r>
              <a:rPr lang="en-GB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= number 1 / </a:t>
            </a:r>
            <a:r>
              <a:rPr lang="en-GB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indent="0">
              <a:buNone/>
            </a:pP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(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Runtime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b="1" dirty="0"/>
              <a:t>Runtime errors </a:t>
            </a:r>
            <a:r>
              <a:rPr lang="en-GB" dirty="0"/>
              <a:t>are errors which may cause program errors or the computer to crash even if there appears to be nothing wrong with the program code.</a:t>
            </a:r>
          </a:p>
          <a:p>
            <a:pPr>
              <a:spcBef>
                <a:spcPts val="1200"/>
              </a:spcBef>
            </a:pPr>
            <a:r>
              <a:rPr lang="en-GB" dirty="0"/>
              <a:t>They are only detected once the program is executed </a:t>
            </a:r>
          </a:p>
          <a:p>
            <a:pPr>
              <a:spcBef>
                <a:spcPts val="1200"/>
              </a:spcBef>
            </a:pPr>
            <a:r>
              <a:rPr lang="en-GB" dirty="0"/>
              <a:t>Examples could be: Running out of memory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Syntax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b="1" dirty="0"/>
              <a:t>Syntax errors </a:t>
            </a:r>
            <a:r>
              <a:rPr lang="en-GB" dirty="0"/>
              <a:t>are mistakes in the way that the code is written. </a:t>
            </a:r>
          </a:p>
          <a:p>
            <a:pPr>
              <a:spcBef>
                <a:spcPts val="1200"/>
              </a:spcBef>
            </a:pPr>
            <a:r>
              <a:rPr lang="en-GB" dirty="0"/>
              <a:t>Translators can only execute a program if it is syntactically correct. </a:t>
            </a:r>
          </a:p>
          <a:p>
            <a:pPr>
              <a:spcBef>
                <a:spcPts val="1200"/>
              </a:spcBef>
            </a:pPr>
            <a:r>
              <a:rPr lang="en-GB" dirty="0"/>
              <a:t>Common syntax errors include: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spelling mistakes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incorrect use of punctuation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-use of capital letters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0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Logic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Logic errors</a:t>
            </a:r>
            <a:r>
              <a:rPr lang="en-GB" dirty="0"/>
              <a:t>: a logic error is a bug in a program that causes it to operate incorrectly, but not to terminate or crash. 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logic error produces unintended or undesired output or other behaviour, although it may not immediately be recognised.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0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back at the code from the previous task and consider each error.</a:t>
            </a:r>
          </a:p>
          <a:p>
            <a:endParaRPr lang="en-GB" dirty="0"/>
          </a:p>
          <a:p>
            <a:r>
              <a:rPr lang="en-GB" dirty="0"/>
              <a:t>Classify them as either Syntax or Logic errors. Make sure you can justify your answer.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296144"/>
          </a:xfrm>
          <a:solidFill>
            <a:srgbClr val="00CCFF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2 – Identify and define the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errors for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dividing two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60847"/>
            <a:ext cx="8390965" cy="3817005"/>
          </a:xfrm>
          <a:solidFill>
            <a:srgbClr val="CCFF99"/>
          </a:solidFill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number1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int(input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(“Please enter a number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”))</a:t>
            </a: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 2 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int(input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(“Please enter another number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”))</a:t>
            </a: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number1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Number2</a:t>
            </a: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(sum)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930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2 -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12"/>
            <a:ext cx="8229600" cy="3754812"/>
          </a:xfrm>
          <a:solidFill>
            <a:srgbClr val="CCFF99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number1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int(input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(“Please enter a number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”))</a:t>
            </a:r>
          </a:p>
          <a:p>
            <a:pPr marL="0" indent="0">
              <a:buNone/>
            </a:pP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output2 = int(input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(“Please enter another number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”))</a:t>
            </a:r>
          </a:p>
          <a:p>
            <a:pPr marL="0" indent="0">
              <a:buNone/>
            </a:pP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=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number1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Number2</a:t>
            </a:r>
            <a:endParaRPr lang="en-GB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(sum</a:t>
            </a:r>
            <a:r>
              <a:rPr lang="en-GB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878871" y="3019333"/>
            <a:ext cx="110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SYNTAX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1527" y="34567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982571" y="3903240"/>
            <a:ext cx="2518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SYNTAX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5171" y="4346102"/>
            <a:ext cx="110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SYNTAX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7" y="1205754"/>
            <a:ext cx="8229600" cy="47109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600" b="1" dirty="0"/>
              <a:t>Iterative testing </a:t>
            </a:r>
            <a:r>
              <a:rPr lang="en-GB" sz="2600" dirty="0"/>
              <a:t>is testing the code as you create it.  </a:t>
            </a:r>
          </a:p>
          <a:p>
            <a:pPr>
              <a:spcBef>
                <a:spcPts val="1200"/>
              </a:spcBef>
            </a:pPr>
            <a:r>
              <a:rPr lang="en-GB" sz="2600" dirty="0"/>
              <a:t>This could completed line by line or a section at a time.  </a:t>
            </a:r>
          </a:p>
          <a:p>
            <a:pPr>
              <a:spcBef>
                <a:spcPts val="1200"/>
              </a:spcBef>
            </a:pPr>
            <a:r>
              <a:rPr lang="en-GB" sz="2600" dirty="0"/>
              <a:t>Once tested and feedback is received you then alter your code as required.  </a:t>
            </a:r>
          </a:p>
          <a:p>
            <a:pPr>
              <a:spcBef>
                <a:spcPts val="1200"/>
              </a:spcBef>
            </a:pPr>
            <a:r>
              <a:rPr lang="en-GB" sz="2600" dirty="0"/>
              <a:t>You could consider this type of testing similar to tuning a guitar.  </a:t>
            </a:r>
          </a:p>
          <a:p>
            <a:pPr lvl="1">
              <a:spcBef>
                <a:spcPts val="1200"/>
              </a:spcBef>
            </a:pPr>
            <a:r>
              <a:rPr lang="en-GB" sz="2600" dirty="0"/>
              <a:t>You keep playing the string and adjusting the tension until the note is the correct pitch.</a:t>
            </a:r>
          </a:p>
          <a:p>
            <a:pPr>
              <a:spcBef>
                <a:spcPts val="1200"/>
              </a:spcBef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558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CCFDB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5216058"/>
          </a:xfrm>
        </p:spPr>
        <p:txBody>
          <a:bodyPr/>
          <a:lstStyle/>
          <a:p>
            <a:r>
              <a:rPr lang="en-GB" sz="2400" dirty="0" smtClean="0"/>
              <a:t>Log on </a:t>
            </a:r>
          </a:p>
          <a:p>
            <a:r>
              <a:rPr lang="en-GB" sz="2400" dirty="0" smtClean="0"/>
              <a:t>Open Practice Controlled Assessment</a:t>
            </a:r>
          </a:p>
          <a:p>
            <a:r>
              <a:rPr lang="en-GB" sz="2400" dirty="0" smtClean="0"/>
              <a:t>Make sure that the following section are completed</a:t>
            </a:r>
          </a:p>
          <a:p>
            <a:pPr lvl="1"/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Success Criteria</a:t>
            </a:r>
          </a:p>
          <a:p>
            <a:pPr lvl="1"/>
            <a:r>
              <a:rPr lang="en-GB" dirty="0" smtClean="0"/>
              <a:t>Design</a:t>
            </a:r>
          </a:p>
          <a:p>
            <a:pPr lvl="2"/>
            <a:r>
              <a:rPr lang="en-GB" sz="2400" dirty="0" smtClean="0"/>
              <a:t>Flowchart </a:t>
            </a:r>
          </a:p>
          <a:p>
            <a:pPr lvl="2"/>
            <a:r>
              <a:rPr lang="en-GB" sz="2400" dirty="0" smtClean="0"/>
              <a:t>Pseudocode</a:t>
            </a:r>
          </a:p>
          <a:p>
            <a:pPr lvl="1"/>
            <a:r>
              <a:rPr lang="en-GB" dirty="0" smtClean="0"/>
              <a:t>Variable and Validation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18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b="1" dirty="0"/>
              <a:t>Final</a:t>
            </a:r>
            <a:r>
              <a:rPr lang="en-GB" dirty="0"/>
              <a:t> or </a:t>
            </a:r>
            <a:r>
              <a:rPr lang="en-GB" b="1" dirty="0"/>
              <a:t>Terminal</a:t>
            </a:r>
            <a:r>
              <a:rPr lang="en-GB" dirty="0"/>
              <a:t> testing is carried out at the end of the program when it has been written.  </a:t>
            </a:r>
          </a:p>
          <a:p>
            <a:pPr>
              <a:spcBef>
                <a:spcPts val="1200"/>
              </a:spcBef>
            </a:pPr>
            <a:r>
              <a:rPr lang="en-GB" dirty="0"/>
              <a:t>This is more similar to the GCSEs which are taken at the end of the term.</a:t>
            </a:r>
          </a:p>
          <a:p>
            <a:pPr>
              <a:spcBef>
                <a:spcPts val="1200"/>
              </a:spcBef>
            </a:pPr>
            <a:r>
              <a:rPr lang="en-GB" dirty="0"/>
              <a:t>It is used to check what happens when a range of predefined test data is entered or used in the program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9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64"/>
            <a:ext cx="8686800" cy="1152128"/>
          </a:xfrm>
          <a:solidFill>
            <a:srgbClr val="00CCFF"/>
          </a:solidFill>
        </p:spPr>
        <p:txBody>
          <a:bodyPr>
            <a:no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Selecting and using Suitable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212"/>
            <a:ext cx="8229600" cy="4551076"/>
          </a:xfrm>
        </p:spPr>
        <p:txBody>
          <a:bodyPr>
            <a:normAutofit/>
          </a:bodyPr>
          <a:lstStyle/>
          <a:p>
            <a:r>
              <a:rPr lang="en-GB" dirty="0"/>
              <a:t>When testing the program it is important to use a range of test data</a:t>
            </a:r>
          </a:p>
          <a:p>
            <a:pPr lvl="1"/>
            <a:r>
              <a:rPr lang="en-GB" sz="2600" dirty="0"/>
              <a:t>valid/in range</a:t>
            </a:r>
          </a:p>
          <a:p>
            <a:pPr lvl="1"/>
            <a:r>
              <a:rPr lang="en-GB" sz="2600" dirty="0"/>
              <a:t>out of range </a:t>
            </a:r>
          </a:p>
          <a:p>
            <a:pPr lvl="1"/>
            <a:r>
              <a:rPr lang="en-GB" sz="2600" dirty="0"/>
              <a:t>boundary value</a:t>
            </a:r>
          </a:p>
          <a:p>
            <a:pPr lvl="1"/>
            <a:r>
              <a:rPr lang="en-GB" sz="2600" dirty="0"/>
              <a:t>null value </a:t>
            </a:r>
          </a:p>
          <a:p>
            <a:pPr lvl="1"/>
            <a:r>
              <a:rPr lang="en-GB" sz="2600" dirty="0"/>
              <a:t>invalid</a:t>
            </a:r>
          </a:p>
        </p:txBody>
      </p:sp>
    </p:spTree>
    <p:extLst>
      <p:ext uri="{BB962C8B-B14F-4D97-AF65-F5344CB8AC3E}">
        <p14:creationId xmlns:p14="http://schemas.microsoft.com/office/powerpoint/2010/main" val="37469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99"/>
            <a:ext cx="8274424" cy="1224136"/>
          </a:xfrm>
          <a:solidFill>
            <a:srgbClr val="00CCFF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Selecting and using Suitable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2" y="1494619"/>
            <a:ext cx="8229600" cy="45655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GB" b="1" dirty="0">
                <a:cs typeface="Arial" panose="020B0604020202020204" pitchFamily="34" charset="0"/>
              </a:rPr>
              <a:t>Valid</a:t>
            </a:r>
            <a:r>
              <a:rPr lang="en-GB" dirty="0">
                <a:cs typeface="Arial" panose="020B0604020202020204" pitchFamily="34" charset="0"/>
              </a:rPr>
              <a:t> – Data that is correct  </a:t>
            </a:r>
          </a:p>
          <a:p>
            <a:pPr>
              <a:spcBef>
                <a:spcPts val="1200"/>
              </a:spcBef>
            </a:pPr>
            <a:r>
              <a:rPr lang="en-GB" b="1" dirty="0">
                <a:cs typeface="Arial" panose="020B0604020202020204" pitchFamily="34" charset="0"/>
              </a:rPr>
              <a:t>In Range </a:t>
            </a:r>
            <a:r>
              <a:rPr lang="en-GB" dirty="0">
                <a:cs typeface="Arial" panose="020B0604020202020204" pitchFamily="34" charset="0"/>
              </a:rPr>
              <a:t>– The maximum values of the data that could be entered for example for teenagers 13 - 19 </a:t>
            </a:r>
          </a:p>
          <a:p>
            <a:pPr>
              <a:spcBef>
                <a:spcPts val="1200"/>
              </a:spcBef>
            </a:pPr>
            <a:r>
              <a:rPr lang="en-GB" b="1" dirty="0">
                <a:cs typeface="Arial" panose="020B0604020202020204" pitchFamily="34" charset="0"/>
              </a:rPr>
              <a:t>Out of Range </a:t>
            </a:r>
            <a:r>
              <a:rPr lang="en-GB" dirty="0">
                <a:cs typeface="Arial" panose="020B0604020202020204" pitchFamily="34" charset="0"/>
              </a:rPr>
              <a:t>– Values higher or lower than the expect range, for teenagers greater than 19</a:t>
            </a:r>
          </a:p>
          <a:p>
            <a:pPr>
              <a:spcBef>
                <a:spcPts val="1200"/>
              </a:spcBef>
            </a:pPr>
            <a:r>
              <a:rPr lang="en-GB" b="1" dirty="0">
                <a:cs typeface="Arial" panose="020B0604020202020204" pitchFamily="34" charset="0"/>
              </a:rPr>
              <a:t>Null Value </a:t>
            </a:r>
            <a:r>
              <a:rPr lang="en-GB" dirty="0">
                <a:cs typeface="Arial" panose="020B0604020202020204" pitchFamily="34" charset="0"/>
              </a:rPr>
              <a:t>– when no data is entered or left blank to test what happens.</a:t>
            </a:r>
          </a:p>
          <a:p>
            <a:pPr>
              <a:spcBef>
                <a:spcPts val="1200"/>
              </a:spcBef>
            </a:pPr>
            <a:r>
              <a:rPr lang="en-GB" b="1" dirty="0">
                <a:cs typeface="Arial" panose="020B0604020202020204" pitchFamily="34" charset="0"/>
              </a:rPr>
              <a:t>Invalid</a:t>
            </a:r>
            <a:r>
              <a:rPr lang="en-GB" dirty="0">
                <a:cs typeface="Arial" panose="020B0604020202020204" pitchFamily="34" charset="0"/>
              </a:rPr>
              <a:t> -  incorrect values such as entering ‘Dave’ in an age field.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6"/>
            <a:ext cx="8229600" cy="495935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GB" dirty="0"/>
              <a:t>Testing is often completed in a test plan which sets out</a:t>
            </a:r>
          </a:p>
          <a:p>
            <a:pPr lvl="1">
              <a:spcBef>
                <a:spcPts val="1200"/>
              </a:spcBef>
            </a:pPr>
            <a:r>
              <a:rPr lang="en-GB" sz="2600" dirty="0"/>
              <a:t>The test number</a:t>
            </a:r>
          </a:p>
          <a:p>
            <a:pPr lvl="1">
              <a:spcBef>
                <a:spcPts val="1200"/>
              </a:spcBef>
            </a:pPr>
            <a:r>
              <a:rPr lang="en-GB" sz="2600" dirty="0" smtClean="0"/>
              <a:t>Purpose of Testing</a:t>
            </a:r>
          </a:p>
          <a:p>
            <a:pPr lvl="1">
              <a:spcBef>
                <a:spcPts val="1200"/>
              </a:spcBef>
            </a:pPr>
            <a:r>
              <a:rPr lang="en-GB" sz="2600" dirty="0" smtClean="0"/>
              <a:t>The test data entered</a:t>
            </a:r>
          </a:p>
          <a:p>
            <a:pPr lvl="1">
              <a:spcBef>
                <a:spcPts val="1200"/>
              </a:spcBef>
            </a:pPr>
            <a:r>
              <a:rPr lang="en-GB" sz="2600" dirty="0" smtClean="0"/>
              <a:t>The </a:t>
            </a:r>
            <a:r>
              <a:rPr lang="en-GB" sz="2600" dirty="0"/>
              <a:t>type of </a:t>
            </a:r>
            <a:r>
              <a:rPr lang="en-GB" sz="2600" dirty="0" smtClean="0"/>
              <a:t>test</a:t>
            </a:r>
          </a:p>
          <a:p>
            <a:pPr lvl="1">
              <a:spcBef>
                <a:spcPts val="1200"/>
              </a:spcBef>
            </a:pPr>
            <a:r>
              <a:rPr lang="en-GB" sz="2600" dirty="0" smtClean="0"/>
              <a:t>The </a:t>
            </a:r>
            <a:r>
              <a:rPr lang="en-GB" sz="2600" dirty="0"/>
              <a:t>expected </a:t>
            </a:r>
            <a:r>
              <a:rPr lang="en-GB" sz="2600" dirty="0" smtClean="0"/>
              <a:t>outcome</a:t>
            </a:r>
          </a:p>
          <a:p>
            <a:pPr lvl="1">
              <a:spcBef>
                <a:spcPts val="1200"/>
              </a:spcBef>
            </a:pPr>
            <a:r>
              <a:rPr lang="en-GB" sz="2600" dirty="0" smtClean="0"/>
              <a:t>The </a:t>
            </a:r>
            <a:r>
              <a:rPr lang="en-GB" sz="2600" dirty="0"/>
              <a:t>result of the </a:t>
            </a:r>
            <a:r>
              <a:rPr lang="en-GB" sz="2600" dirty="0" smtClean="0"/>
              <a:t>test</a:t>
            </a:r>
          </a:p>
          <a:p>
            <a:pPr lvl="1">
              <a:spcBef>
                <a:spcPts val="1200"/>
              </a:spcBef>
            </a:pPr>
            <a:r>
              <a:rPr lang="en-GB" sz="2600" dirty="0" smtClean="0"/>
              <a:t>Action </a:t>
            </a:r>
            <a:r>
              <a:rPr lang="en-GB" sz="2600" dirty="0"/>
              <a:t>required as a result of the test 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8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39" y="1014274"/>
            <a:ext cx="8229600" cy="5473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www.sqa.org.uk/e-learning/IMAuthoring03CD/images/pic001.jpg</a:t>
            </a:r>
            <a:endParaRPr lang="en-GB" dirty="0"/>
          </a:p>
        </p:txBody>
      </p:sp>
      <p:pic>
        <p:nvPicPr>
          <p:cNvPr id="4" name="Picture 3" descr="Test plan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5875"/>
            <a:ext cx="8249939" cy="31650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2753"/>
            <a:ext cx="8229600" cy="788893"/>
          </a:xfrm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 Plans</a:t>
            </a:r>
          </a:p>
        </p:txBody>
      </p:sp>
    </p:spTree>
    <p:extLst>
      <p:ext uri="{BB962C8B-B14F-4D97-AF65-F5344CB8AC3E}">
        <p14:creationId xmlns:p14="http://schemas.microsoft.com/office/powerpoint/2010/main" val="26709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2753"/>
            <a:ext cx="8229600" cy="788893"/>
          </a:xfrm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Activity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9538" y="936999"/>
            <a:ext cx="8117262" cy="36081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8" y="4616450"/>
            <a:ext cx="61277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 smtClean="0"/>
              <a:t>Write a short description of the following in your book or PowerPoint</a:t>
            </a:r>
          </a:p>
          <a:p>
            <a:pPr lvl="0"/>
            <a:r>
              <a:rPr lang="en-GB" dirty="0" smtClean="0"/>
              <a:t>Iterative </a:t>
            </a:r>
            <a:r>
              <a:rPr lang="en-GB" dirty="0"/>
              <a:t>testing</a:t>
            </a:r>
          </a:p>
          <a:p>
            <a:pPr lvl="0"/>
            <a:r>
              <a:rPr lang="en-GB" dirty="0"/>
              <a:t>Final/terminal testing</a:t>
            </a:r>
          </a:p>
          <a:p>
            <a:pPr lvl="0"/>
            <a:r>
              <a:rPr lang="en-GB" dirty="0"/>
              <a:t>Syntax Errors</a:t>
            </a:r>
          </a:p>
          <a:p>
            <a:pPr lvl="0"/>
            <a:r>
              <a:rPr lang="en-GB" dirty="0"/>
              <a:t>Logic errors</a:t>
            </a:r>
          </a:p>
          <a:p>
            <a:pPr lvl="0"/>
            <a:r>
              <a:rPr lang="en-GB" dirty="0"/>
              <a:t>Test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8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803"/>
            <a:ext cx="8471647" cy="1085010"/>
          </a:xfrm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Controlled Assessment Type Task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58"/>
            <a:ext cx="8561294" cy="495935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design, develop test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program which has a menu system that gives the option of selecting one of three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actions: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spcBef>
                <a:spcPts val="1200"/>
              </a:spcBef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this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option is selected,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should prints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10 times table</a:t>
            </a:r>
          </a:p>
          <a:p>
            <a:pPr marL="914400" lvl="1" indent="-514350">
              <a:spcBef>
                <a:spcPts val="1200"/>
              </a:spcBef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this option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selected, the program should tells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how you are feeling by picking a statement (from a set that you have added) at random</a:t>
            </a:r>
          </a:p>
          <a:p>
            <a:pPr marL="914400" lvl="1" indent="-514350">
              <a:spcBef>
                <a:spcPts val="1200"/>
              </a:spcBef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this option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selected, the program should display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name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address (try programming this with both local and global variables)</a:t>
            </a:r>
          </a:p>
        </p:txBody>
      </p:sp>
    </p:spTree>
    <p:extLst>
      <p:ext uri="{BB962C8B-B14F-4D97-AF65-F5344CB8AC3E}">
        <p14:creationId xmlns:p14="http://schemas.microsoft.com/office/powerpoint/2010/main" val="33826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803"/>
            <a:ext cx="8471647" cy="1085010"/>
          </a:xfrm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1 – Analysis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58"/>
            <a:ext cx="8561294" cy="495935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been ask to create a system that gives the user option to select one of three options; as follows;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times table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Random feeling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Name and Address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am going to create a procedure for each of the above options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 1: 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this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option is selected, the program called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procedure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prints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10 times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table.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9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803"/>
            <a:ext cx="8471647" cy="1085010"/>
          </a:xfrm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1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Success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58"/>
            <a:ext cx="8561294" cy="546706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my program to be successful it will need to meet the following criteria;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must have a procedure that calculate and display the 10 timetables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must have a procedure that pick a random feeling from a pre-define feelings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must have a procedure that display name and address.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must output a message that prompt the user to make a choice of what they want the program to display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must allow the user to enter one of the three their options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must be able to output the user option. For example if option 1 is selected, the program must display the 10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timestable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CCFDB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For each letter of the Alphabet write down one test that begins with that letter.</a:t>
            </a:r>
          </a:p>
          <a:p>
            <a:r>
              <a:rPr lang="en-GB" sz="3200" dirty="0"/>
              <a:t>For example</a:t>
            </a:r>
          </a:p>
          <a:p>
            <a:r>
              <a:rPr lang="en-GB" sz="3200" dirty="0"/>
              <a:t>D  	Driving Test</a:t>
            </a:r>
          </a:p>
          <a:p>
            <a:r>
              <a:rPr lang="en-GB" sz="3200" dirty="0"/>
              <a:t>G	GCSE exam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382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2" y="81803"/>
            <a:ext cx="8471647" cy="1085010"/>
          </a:xfrm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1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58"/>
            <a:ext cx="8561294" cy="329760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Flowchart</a:t>
            </a:r>
          </a:p>
          <a:p>
            <a:pPr marL="0" indent="0">
              <a:spcBef>
                <a:spcPts val="600"/>
              </a:spcBef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lowchart: Terminator 3"/>
          <p:cNvSpPr/>
          <p:nvPr/>
        </p:nvSpPr>
        <p:spPr bwMode="auto">
          <a:xfrm>
            <a:off x="3594847" y="1479177"/>
            <a:ext cx="1568824" cy="546847"/>
          </a:xfrm>
          <a:prstGeom prst="flowChartTerminator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GB" dirty="0">
                <a:ea typeface="ＭＳ Ｐゴシック" charset="0"/>
              </a:rPr>
              <a:t>Start </a:t>
            </a:r>
            <a:r>
              <a:rPr lang="en-GB" dirty="0" smtClean="0">
                <a:ea typeface="ＭＳ Ｐゴシック" charset="0"/>
              </a:rPr>
              <a:t>timetable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4379259" y="2026024"/>
            <a:ext cx="0" cy="3406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3594847" y="2366682"/>
            <a:ext cx="1649506" cy="49305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ea typeface="ＭＳ Ｐゴシック" charset="0"/>
              </a:rPr>
              <a:t>i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= 1 to 10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445624" y="2613212"/>
            <a:ext cx="0" cy="2510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Data 9"/>
          <p:cNvSpPr/>
          <p:nvPr/>
        </p:nvSpPr>
        <p:spPr bwMode="auto">
          <a:xfrm>
            <a:off x="5244353" y="2864224"/>
            <a:ext cx="2662518" cy="564777"/>
          </a:xfrm>
          <a:prstGeom prst="flowChartInputOutpu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GB" dirty="0" err="1">
                <a:ea typeface="ＭＳ Ｐゴシック" charset="0"/>
              </a:rPr>
              <a:t>i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smtClean="0">
                <a:ea typeface="ＭＳ Ｐゴシック" charset="0"/>
              </a:rPr>
              <a:t>“ x </a:t>
            </a:r>
            <a:r>
              <a:rPr lang="en-GB" dirty="0">
                <a:ea typeface="ＭＳ Ｐゴシック" charset="0"/>
              </a:rPr>
              <a:t>10 </a:t>
            </a:r>
            <a:r>
              <a:rPr lang="en-GB" dirty="0" smtClean="0">
                <a:ea typeface="ＭＳ Ｐゴシック" charset="0"/>
              </a:rPr>
              <a:t>is “ + 1 </a:t>
            </a:r>
            <a:r>
              <a:rPr lang="en-GB" dirty="0">
                <a:ea typeface="ＭＳ Ｐゴシック" charset="0"/>
              </a:rPr>
              <a:t>* 10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244353" y="2613212"/>
            <a:ext cx="1201271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787154" y="3267634"/>
            <a:ext cx="600635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87154" y="2864225"/>
            <a:ext cx="0" cy="4034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361332" y="2864225"/>
            <a:ext cx="0" cy="9188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lowchart: Terminator 21"/>
          <p:cNvSpPr/>
          <p:nvPr/>
        </p:nvSpPr>
        <p:spPr bwMode="auto">
          <a:xfrm>
            <a:off x="3576920" y="3774142"/>
            <a:ext cx="1568824" cy="546847"/>
          </a:xfrm>
          <a:prstGeom prst="flowChartTerminator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GB" dirty="0" smtClean="0">
                <a:ea typeface="ＭＳ Ｐゴシック" charset="0"/>
              </a:rPr>
              <a:t>End timetable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486" y="4741439"/>
            <a:ext cx="65837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Pseudocode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timetable Function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I in RANGE (10)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OUTPUT (I &amp; “x 10 is ” &amp; 1*10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Function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2" y="81803"/>
            <a:ext cx="8471647" cy="1085010"/>
          </a:xfrm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1 –Variables and Validation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58"/>
            <a:ext cx="8561294" cy="546706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Variables and Validation</a:t>
            </a:r>
          </a:p>
          <a:p>
            <a:pPr marL="0" indent="0">
              <a:spcBef>
                <a:spcPts val="600"/>
              </a:spcBef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48692"/>
              </p:ext>
            </p:extLst>
          </p:nvPr>
        </p:nvGraphicFramePr>
        <p:xfrm>
          <a:off x="851647" y="2365189"/>
          <a:ext cx="798755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888"/>
                <a:gridCol w="1308628"/>
                <a:gridCol w="2055378"/>
                <a:gridCol w="262665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Variable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Validation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choice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Must be a value between 1 and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is the variable that hold</a:t>
                      </a:r>
                      <a:r>
                        <a:rPr lang="en-GB" baseline="0" dirty="0" smtClean="0"/>
                        <a:t> the user choice entered. 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9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2" y="81803"/>
            <a:ext cx="8471647" cy="1085010"/>
          </a:xfrm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1 –Test Plan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58"/>
            <a:ext cx="8561294" cy="546706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Plan</a:t>
            </a:r>
          </a:p>
          <a:p>
            <a:pPr marL="0" indent="0">
              <a:spcBef>
                <a:spcPts val="600"/>
              </a:spcBef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39953"/>
              </p:ext>
            </p:extLst>
          </p:nvPr>
        </p:nvGraphicFramePr>
        <p:xfrm>
          <a:off x="519952" y="2365189"/>
          <a:ext cx="8319247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50"/>
                <a:gridCol w="2039815"/>
                <a:gridCol w="895919"/>
                <a:gridCol w="895919"/>
                <a:gridCol w="1663850"/>
                <a:gridCol w="1303882"/>
                <a:gridCol w="9599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Test No.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Purpose of Testing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Test</a:t>
                      </a:r>
                      <a:r>
                        <a:rPr lang="en-GB" baseline="0" dirty="0" smtClean="0"/>
                        <a:t> Data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Expected 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Actual 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Any Action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to see if the program has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procedure that calculate and display the 10 timetables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Run</a:t>
                      </a:r>
                      <a:r>
                        <a:rPr lang="en-GB" baseline="0" dirty="0" smtClean="0"/>
                        <a:t> the 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</a:t>
                      </a:r>
                      <a:r>
                        <a:rPr lang="en-GB" baseline="0" dirty="0" smtClean="0"/>
                        <a:t> expect the program to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 the 10 timetables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program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the 10 timetables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None</a:t>
                      </a:r>
                      <a:r>
                        <a:rPr lang="en-GB" baseline="0" dirty="0" smtClean="0"/>
                        <a:t> is required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529"/>
          </a:xfrm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of Testing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3587"/>
            <a:ext cx="5867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99247"/>
            <a:ext cx="885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Result 1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Testing to see if the program has a procedure that calculate and display the 10 timetables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7200" y="3548210"/>
            <a:ext cx="8113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you can see on the screenshot below the code above works correctly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7" y="3933825"/>
            <a:ext cx="2933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12"/>
            <a:ext cx="8229600" cy="562843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Description of the Task</a:t>
            </a:r>
          </a:p>
          <a:p>
            <a:r>
              <a:rPr lang="en-GB" sz="2000" dirty="0" smtClean="0"/>
              <a:t>Describe the task</a:t>
            </a:r>
          </a:p>
          <a:p>
            <a:r>
              <a:rPr lang="en-GB" sz="2000" dirty="0" smtClean="0"/>
              <a:t>Describe what you did</a:t>
            </a:r>
          </a:p>
          <a:p>
            <a:pPr marL="0" indent="0">
              <a:buNone/>
            </a:pPr>
            <a:r>
              <a:rPr lang="en-GB" sz="2000" b="1" dirty="0" smtClean="0"/>
              <a:t>Good Points</a:t>
            </a:r>
          </a:p>
          <a:p>
            <a:r>
              <a:rPr lang="en-GB" sz="2000" dirty="0" smtClean="0"/>
              <a:t>List down all the criteria you met </a:t>
            </a:r>
          </a:p>
          <a:p>
            <a:pPr marL="0" indent="0">
              <a:buNone/>
            </a:pPr>
            <a:r>
              <a:rPr lang="en-GB" sz="2000" b="1" dirty="0" smtClean="0"/>
              <a:t>Limitations</a:t>
            </a:r>
          </a:p>
          <a:p>
            <a:r>
              <a:rPr lang="en-GB" sz="2000" dirty="0" smtClean="0"/>
              <a:t>Describe all the limitation of the program</a:t>
            </a:r>
          </a:p>
          <a:p>
            <a:r>
              <a:rPr lang="en-GB" sz="2000" dirty="0" smtClean="0"/>
              <a:t>Describe limitation of the software</a:t>
            </a:r>
          </a:p>
          <a:p>
            <a:pPr marL="0" indent="0">
              <a:buNone/>
            </a:pPr>
            <a:r>
              <a:rPr lang="en-GB" sz="2000" b="1" dirty="0" smtClean="0"/>
              <a:t>User Feedback</a:t>
            </a:r>
          </a:p>
          <a:p>
            <a:r>
              <a:rPr lang="en-GB" sz="2000" dirty="0" smtClean="0"/>
              <a:t>Feedback from your target audience</a:t>
            </a:r>
          </a:p>
          <a:p>
            <a:pPr marL="0" indent="0">
              <a:buNone/>
            </a:pPr>
            <a:r>
              <a:rPr lang="en-GB" sz="2000" b="1" dirty="0" smtClean="0"/>
              <a:t>Future Improvement</a:t>
            </a:r>
          </a:p>
          <a:p>
            <a:r>
              <a:rPr lang="en-GB" sz="2000" dirty="0" smtClean="0"/>
              <a:t>Describe all improvement based on the limitation and user feedback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10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Share with another students three new elements that you have learnt this lesson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Open a program that you have written and test it for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 the errors in term so f syntax or logic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Create an example of a logic error in a programing language of your choice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121228"/>
            <a:ext cx="8561294" cy="5204011"/>
          </a:xfrm>
        </p:spPr>
        <p:txBody>
          <a:bodyPr/>
          <a:lstStyle/>
          <a:p>
            <a:pPr lvl="0"/>
            <a:r>
              <a:rPr lang="en-GB" sz="3200" dirty="0"/>
              <a:t>Understand the purpose of testing</a:t>
            </a:r>
          </a:p>
          <a:p>
            <a:pPr lvl="0"/>
            <a:r>
              <a:rPr lang="en-GB" dirty="0"/>
              <a:t>Identify different types of program errors</a:t>
            </a:r>
          </a:p>
          <a:p>
            <a:pPr lvl="0"/>
            <a:r>
              <a:rPr lang="en-GB" dirty="0"/>
              <a:t>Know the difference between iterative and terminal testing</a:t>
            </a:r>
          </a:p>
          <a:p>
            <a:pPr lvl="0"/>
            <a:r>
              <a:rPr lang="en-GB" dirty="0"/>
              <a:t>Be able to select suitable test data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9281" y="4294082"/>
            <a:ext cx="85612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E4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3130740" y="4383750"/>
            <a:ext cx="2882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Keywords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995" y="5058788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Iterative testing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687863" y="5151122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 Errors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5375" y="5857268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Final/terminal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3259" y="5749915"/>
            <a:ext cx="1548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8443" y="5151122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errors</a:t>
            </a:r>
          </a:p>
        </p:txBody>
      </p:sp>
    </p:spTree>
    <p:extLst>
      <p:ext uri="{BB962C8B-B14F-4D97-AF65-F5344CB8AC3E}">
        <p14:creationId xmlns:p14="http://schemas.microsoft.com/office/powerpoint/2010/main" val="12947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153652"/>
            <a:ext cx="8301318" cy="1080120"/>
          </a:xfrm>
          <a:solidFill>
            <a:srgbClr val="00CCFF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errors, what is the worst that could happen?</a:t>
            </a:r>
          </a:p>
        </p:txBody>
      </p:sp>
      <p:pic>
        <p:nvPicPr>
          <p:cNvPr id="4" name="Content Placeholder 3" descr="https://www.youtube.com/watch?feature=player_embedded&amp;v=8oI_laHhGjE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78224" cy="4073760"/>
          </a:xfrm>
        </p:spPr>
      </p:pic>
      <p:sp>
        <p:nvSpPr>
          <p:cNvPr id="5" name="Rectangle 4"/>
          <p:cNvSpPr/>
          <p:nvPr/>
        </p:nvSpPr>
        <p:spPr>
          <a:xfrm>
            <a:off x="899592" y="5651956"/>
            <a:ext cx="775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https://www.youtube.com/watch?feature=player_embedded&amp;v=8oI_laHhGjE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9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3200" dirty="0"/>
              <a:t>What errors have you come across?</a:t>
            </a:r>
          </a:p>
          <a:p>
            <a:pPr>
              <a:spcBef>
                <a:spcPts val="1200"/>
              </a:spcBef>
            </a:pPr>
            <a:r>
              <a:rPr lang="en-GB" sz="3200" dirty="0"/>
              <a:t>Could the </a:t>
            </a:r>
            <a:r>
              <a:rPr lang="en-GB" sz="3200" dirty="0" err="1"/>
              <a:t>Heartbleed</a:t>
            </a:r>
            <a:r>
              <a:rPr lang="en-GB" sz="3200" dirty="0"/>
              <a:t> have bee avoided?</a:t>
            </a:r>
          </a:p>
          <a:p>
            <a:pPr>
              <a:spcBef>
                <a:spcPts val="1200"/>
              </a:spcBef>
            </a:pPr>
            <a:r>
              <a:rPr lang="en-GB" sz="3200" dirty="0"/>
              <a:t>Who is responsible for the </a:t>
            </a:r>
            <a:r>
              <a:rPr lang="en-GB" sz="3200" dirty="0" err="1"/>
              <a:t>Heartbleed</a:t>
            </a:r>
            <a:r>
              <a:rPr lang="en-GB" sz="3200" dirty="0"/>
              <a:t> bug?</a:t>
            </a:r>
            <a:endParaRPr lang="en-US" sz="3200" dirty="0"/>
          </a:p>
          <a:p>
            <a:pPr>
              <a:spcBef>
                <a:spcPts val="1200"/>
              </a:spcBef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97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Twitter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http://www.bbc.co.uk/news/technology-35361150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Discuss this article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3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Error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4277652"/>
          </a:xfrm>
        </p:spPr>
        <p:txBody>
          <a:bodyPr/>
          <a:lstStyle/>
          <a:p>
            <a:r>
              <a:rPr lang="en-GB" dirty="0"/>
              <a:t>An error in a program is sometimes called a Bug</a:t>
            </a:r>
          </a:p>
          <a:p>
            <a:r>
              <a:rPr lang="en-GB" dirty="0"/>
              <a:t>This is because Grace Hopper discovered a moth in a computer which was stopping it from functioning correctly.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 descr="Grace Hopp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324968" cy="41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 Error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4277652"/>
          </a:xfrm>
        </p:spPr>
        <p:txBody>
          <a:bodyPr/>
          <a:lstStyle/>
          <a:p>
            <a:r>
              <a:rPr lang="en-GB" dirty="0"/>
              <a:t>Bugs cause the program to run incorrectly and are usually caused by an error in the coding 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Not all errors will stop a program from running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 descr="Grace Hopp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324968" cy="41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Hodder final">
  <a:themeElements>
    <a:clrScheme name="Hodder fin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Hodder fin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odder fin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</TotalTime>
  <Words>1327</Words>
  <Application>Microsoft Office PowerPoint</Application>
  <PresentationFormat>On-screen Show (4:3)</PresentationFormat>
  <Paragraphs>253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2</vt:i4>
      </vt:variant>
    </vt:vector>
  </HeadingPairs>
  <TitlesOfParts>
    <vt:vector size="38" baseType="lpstr">
      <vt:lpstr>Hodder final</vt:lpstr>
      <vt:lpstr>Robust Programs</vt:lpstr>
      <vt:lpstr>Starter </vt:lpstr>
      <vt:lpstr>Starter </vt:lpstr>
      <vt:lpstr>Learning Intentions</vt:lpstr>
      <vt:lpstr>Program errors, what is the worst that could happen?</vt:lpstr>
      <vt:lpstr>Programs Errors</vt:lpstr>
      <vt:lpstr>The Twitter Bug</vt:lpstr>
      <vt:lpstr>What is a Error</vt:lpstr>
      <vt:lpstr>What is a Error</vt:lpstr>
      <vt:lpstr>Activity </vt:lpstr>
      <vt:lpstr>Debug this Pseudocode There are three errors</vt:lpstr>
      <vt:lpstr>Activity 1 - Answer</vt:lpstr>
      <vt:lpstr>Runtime Errors</vt:lpstr>
      <vt:lpstr>Syntax Errors</vt:lpstr>
      <vt:lpstr>Logic Errors</vt:lpstr>
      <vt:lpstr>Activity 2</vt:lpstr>
      <vt:lpstr>Activity 2 – Identify and define the errors for dividing two numbers</vt:lpstr>
      <vt:lpstr>Activity 2 - Answer</vt:lpstr>
      <vt:lpstr>Types of Testing</vt:lpstr>
      <vt:lpstr>Types of Testing</vt:lpstr>
      <vt:lpstr>Selecting and using Suitable Test Data</vt:lpstr>
      <vt:lpstr>Selecting and using Suitable Test Data</vt:lpstr>
      <vt:lpstr>Test Plans</vt:lpstr>
      <vt:lpstr>Test Plans</vt:lpstr>
      <vt:lpstr>Test Plan Activity</vt:lpstr>
      <vt:lpstr>Starter</vt:lpstr>
      <vt:lpstr>Controlled Assessment Type Task </vt:lpstr>
      <vt:lpstr>Task 1 – Analysis</vt:lpstr>
      <vt:lpstr>Task 1 – Success Criteria</vt:lpstr>
      <vt:lpstr>Task 1 – Design</vt:lpstr>
      <vt:lpstr>Task 1 –Variables and Validation</vt:lpstr>
      <vt:lpstr>Task 1 –Test Plan</vt:lpstr>
      <vt:lpstr>Result of Testing</vt:lpstr>
      <vt:lpstr>Evaluation</vt:lpstr>
      <vt:lpstr>Plenary</vt:lpstr>
      <vt:lpstr>CPU &amp; FE</vt:lpstr>
      <vt:lpstr>Performance</vt:lpstr>
    </vt:vector>
  </TitlesOfParts>
  <Company>Hodder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GCSE Computing</dc:title>
  <dc:creator>Ahmad Jalloh</dc:creator>
  <cp:lastModifiedBy>Ahmad Jalloh</cp:lastModifiedBy>
  <cp:revision>190</cp:revision>
  <dcterms:created xsi:type="dcterms:W3CDTF">2012-09-05T11:31:18Z</dcterms:created>
  <dcterms:modified xsi:type="dcterms:W3CDTF">2017-01-30T14:19:54Z</dcterms:modified>
</cp:coreProperties>
</file>