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Bree Serif"/>
      <p:regular r:id="rId8"/>
    </p:embeddedFont>
    <p:embeddedFont>
      <p:font typeface="Gill Sans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GillSans-bold.fntdata"/><Relationship Id="rId9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ree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2f0f30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12f0f30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33de722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33de72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347425" y="381813"/>
            <a:ext cx="3908100" cy="661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 PE at MCA</a:t>
            </a:r>
            <a:endParaRPr b="1" sz="31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7300" y="2336725"/>
            <a:ext cx="1162975" cy="26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62355">
            <a:off x="7669100" y="133098"/>
            <a:ext cx="1419774" cy="912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251461" y="278208"/>
            <a:ext cx="3908367" cy="869009"/>
            <a:chOff x="2733675" y="2894058"/>
            <a:chExt cx="6724650" cy="3036369"/>
          </a:xfrm>
        </p:grpSpPr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33675" y="2894058"/>
              <a:ext cx="6724650" cy="2263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33675" y="5040400"/>
              <a:ext cx="6724650" cy="8900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3"/>
          <p:cNvSpPr txBox="1"/>
          <p:nvPr/>
        </p:nvSpPr>
        <p:spPr>
          <a:xfrm rot="-773199">
            <a:off x="773427" y="2068434"/>
            <a:ext cx="2302903" cy="255521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Kid who came from Space Teaching Resources - HarperCollins Children&amp;#39;s  Books" id="62" name="Google Shape;62;p13"/>
          <p:cNvPicPr preferRelativeResize="0"/>
          <p:nvPr/>
        </p:nvPicPr>
        <p:blipFill rotWithShape="1">
          <a:blip r:embed="rId8">
            <a:alphaModFix/>
          </a:blip>
          <a:srcRect b="6948" l="25786" r="20880" t="7376"/>
          <a:stretch/>
        </p:blipFill>
        <p:spPr>
          <a:xfrm>
            <a:off x="1198073" y="2287100"/>
            <a:ext cx="1318450" cy="21179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63" name="Google Shape;63;p13"/>
          <p:cNvSpPr txBox="1"/>
          <p:nvPr/>
        </p:nvSpPr>
        <p:spPr>
          <a:xfrm>
            <a:off x="3332175" y="1536550"/>
            <a:ext cx="5283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</a:rPr>
              <a:t>Chapter 12 : Stones in the Lake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</a:rPr>
              <a:t>“ Then shortly before Christmas, Tammy and I saw Iggy down by the jetty, and he had brought a chicken with him. Like a live one.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</a:rPr>
              <a:t>Tammy had  </a:t>
            </a:r>
            <a:r>
              <a:rPr b="1" lang="en-GB" sz="1500">
                <a:solidFill>
                  <a:schemeClr val="lt1"/>
                </a:solidFill>
              </a:rPr>
              <a:t>declared</a:t>
            </a:r>
            <a:r>
              <a:rPr b="1" lang="en-GB" sz="1500">
                <a:solidFill>
                  <a:schemeClr val="lt1"/>
                </a:solidFill>
              </a:rPr>
              <a:t> that it was the </a:t>
            </a:r>
            <a:r>
              <a:rPr b="1" lang="en-GB" sz="1500">
                <a:solidFill>
                  <a:schemeClr val="lt1"/>
                </a:solidFill>
              </a:rPr>
              <a:t>annual</a:t>
            </a:r>
            <a:r>
              <a:rPr b="1" lang="en-GB" sz="1500">
                <a:solidFill>
                  <a:schemeClr val="lt1"/>
                </a:solidFill>
              </a:rPr>
              <a:t> final of Stones in the Lake. (Best of five </a:t>
            </a:r>
            <a:r>
              <a:rPr b="1" lang="en-GB" sz="1500">
                <a:solidFill>
                  <a:schemeClr val="lt1"/>
                </a:solidFill>
              </a:rPr>
              <a:t>games, loser buys the winner a muffin from the school tuck shop.) It was two games each and it was all down to my last throw. I drew my arm back, determined to win this one, and as I threw with all my strength, I heard the shout, “SUZY !” and it put me right off. I knew before my stone hit the water that I had lost …” </a:t>
            </a:r>
            <a:r>
              <a:rPr b="1" lang="en-GB" sz="1500">
                <a:solidFill>
                  <a:schemeClr val="lt1"/>
                </a:solidFill>
              </a:rPr>
              <a:t> 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148600" y="94425"/>
            <a:ext cx="3908100" cy="661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Zero Gravity PE</a:t>
            </a:r>
            <a:endParaRPr b="1" sz="31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07525" y="849825"/>
            <a:ext cx="7560600" cy="4066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You have just landed on an alien planet with 7 friends. You have plenty of food and water, and have been provided with shelter too. You have been there for 3 days and after exploring the area, you and your friends are getting bored. Luckily, someone brought a ball! The only problem is, the gravity on this planet is much weaker than Earth’s gravitational pull.</a:t>
            </a:r>
            <a:endParaRPr i="1">
              <a:solidFill>
                <a:schemeClr val="dk2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highlight>
                  <a:srgbClr val="9900FF"/>
                </a:highlight>
                <a:latin typeface="Bree Serif"/>
                <a:ea typeface="Bree Serif"/>
                <a:cs typeface="Bree Serif"/>
                <a:sym typeface="Bree Serif"/>
              </a:rPr>
              <a:t>Challenge!</a:t>
            </a:r>
            <a:r>
              <a:rPr b="1" lang="en-GB">
                <a:solidFill>
                  <a:schemeClr val="dk2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Invent a game you can play with your friends on the alien planet. Think about how the ball will behave in the weaker gravity. You can use a balloon to help you imagine how the ball will move when thrown, hit or kicked.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Task 1 - Write a sheet of rules including how to score and win the game.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Task 2 - Write a list of any equipment you may need to find/make (nets, racquets etc)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Task 3 - Draw what the pitch/court looks like.</a:t>
            </a:r>
            <a:endParaRPr>
              <a:solidFill>
                <a:schemeClr val="dk2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highlight>
                  <a:srgbClr val="FF00FF"/>
                </a:highlight>
                <a:latin typeface="Bree Serif"/>
                <a:ea typeface="Bree Serif"/>
                <a:cs typeface="Bree Serif"/>
                <a:sym typeface="Bree Serif"/>
              </a:rPr>
              <a:t>Higher challenge:</a:t>
            </a:r>
            <a:r>
              <a:rPr lang="en-GB">
                <a:solidFill>
                  <a:schemeClr val="dk2"/>
                </a:solidFill>
                <a:highlight>
                  <a:srgbClr val="FF00FF"/>
                </a:highlight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Record your friends/family playing the game with a balloon. Maybe you can umpire or referee the game?</a:t>
            </a:r>
            <a:endParaRPr>
              <a:solidFill>
                <a:schemeClr val="dk2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GB" u="sng">
                <a:solidFill>
                  <a:schemeClr val="dk2"/>
                </a:solidFill>
                <a:highlight>
                  <a:srgbClr val="00FFFF"/>
                </a:highlight>
                <a:latin typeface="Bree Serif"/>
                <a:ea typeface="Bree Serif"/>
                <a:cs typeface="Bree Serif"/>
                <a:sym typeface="Bree Serif"/>
              </a:rPr>
              <a:t>s</a:t>
            </a:r>
            <a:endParaRPr>
              <a:solidFill>
                <a:schemeClr val="dk2"/>
              </a:solidFill>
              <a:highlight>
                <a:srgbClr val="00FFFF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7300" y="2336725"/>
            <a:ext cx="1162975" cy="26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62355">
            <a:off x="7669100" y="133098"/>
            <a:ext cx="1419774" cy="9122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542225" y="0"/>
            <a:ext cx="3706344" cy="1097604"/>
          </a:xfrm>
          <a:prstGeom prst="irregularSeal2">
            <a:avLst/>
          </a:prstGeom>
          <a:solidFill>
            <a:srgbClr val="FFFF00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COMPETITION TASK !!</a:t>
            </a:r>
            <a:endParaRPr b="1" sz="1500"/>
          </a:p>
        </p:txBody>
      </p:sp>
      <p:sp>
        <p:nvSpPr>
          <p:cNvPr id="74" name="Google Shape;74;p14"/>
          <p:cNvSpPr txBox="1"/>
          <p:nvPr/>
        </p:nvSpPr>
        <p:spPr>
          <a:xfrm>
            <a:off x="113375" y="4481950"/>
            <a:ext cx="8748900" cy="5541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HERE TO UPLOAD YOUR WORK TO THE PORTAL TO WIN A FREE BREAKFAST AND ENTER THE PRIZE DRAW !!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