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339" r:id="rId2"/>
    <p:sldId id="421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24" r:id="rId17"/>
    <p:sldId id="42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80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81" r:id="rId42"/>
    <p:sldId id="477" r:id="rId43"/>
    <p:sldId id="478" r:id="rId44"/>
    <p:sldId id="479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EB8"/>
    <a:srgbClr val="006600"/>
    <a:srgbClr val="009242"/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DA08AB5-8D48-4C22-A4B1-8C89C0E1095F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D04DF7D-C741-4430-8297-68C8A1FB3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ca-od01\Hand%20In\Ahmad%20Jalloh%20E-Portfolio\Teaching\Manchester%20Comm%20Academy\2014%20-%202016\Year%2010\Computer%20Science\A451%20-%20Theory\2-Hardware\5-Secondary%20Storage\YouTube-%20How%20a%20CD%20ROM%20Works%20Animation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ca-od01\Hand%20In\Ahmad%20Jalloh%20E-Portfolio\Teaching\Manchester%20Comm%20Academy\2014%20-%202016\Year%2010\Computer%20Science\A451%20-%20Theory\2-Hardware\5-Secondary%20Storage\YouTube-%20Hard%20disk%20readwrite%20operations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5"/>
            <a:ext cx="8964488" cy="2664295"/>
          </a:xfrm>
        </p:spPr>
        <p:txBody>
          <a:bodyPr/>
          <a:lstStyle/>
          <a:p>
            <a:pPr algn="ctr"/>
            <a:r>
              <a:rPr lang="en-GB" sz="7000" dirty="0" smtClean="0"/>
              <a:t>1.3 Secondary Storage </a:t>
            </a:r>
            <a:endParaRPr lang="en-GB" sz="7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858000" cy="18002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GCSE Computer Science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323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Optical Disk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720680"/>
          </a:xfrm>
        </p:spPr>
        <p:txBody>
          <a:bodyPr vert="horz"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 b="1" dirty="0" smtClean="0"/>
              <a:t>Optical disk</a:t>
            </a:r>
            <a:r>
              <a:rPr lang="en-US" altLang="en-US" sz="2400" dirty="0" smtClean="0"/>
              <a:t>: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b="1" dirty="0" smtClean="0"/>
              <a:t>CD</a:t>
            </a:r>
            <a:r>
              <a:rPr lang="en-US" altLang="en-US" sz="2400" dirty="0" smtClean="0"/>
              <a:t> (compact disk) or </a:t>
            </a:r>
            <a:r>
              <a:rPr lang="en-US" altLang="en-US" sz="2400" b="1" dirty="0" smtClean="0"/>
              <a:t>DVD</a:t>
            </a:r>
            <a:r>
              <a:rPr lang="en-US" altLang="en-US" sz="2400" dirty="0" smtClean="0"/>
              <a:t> (digital versatile disk)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can be read only or read / write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CD/DVD ROM used to distribute programs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CD/DVD R/W used to store, transfer or backup data and programs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 smtClean="0"/>
              <a:t>high capacity at low cost 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 smtClean="0"/>
              <a:t>small and easy to distribute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 smtClean="0"/>
              <a:t>robust and can be used many times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 smtClean="0"/>
              <a:t>CD 700MB, DVD 4.7GB typical capacity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 smtClean="0"/>
              <a:t>slower than other media such as hard disk and flash ROM</a:t>
            </a:r>
          </a:p>
        </p:txBody>
      </p:sp>
    </p:spTree>
    <p:extLst>
      <p:ext uri="{BB962C8B-B14F-4D97-AF65-F5344CB8AC3E}">
        <p14:creationId xmlns:p14="http://schemas.microsoft.com/office/powerpoint/2010/main" val="10478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1288" cy="815975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Optical Storage Works</a:t>
            </a:r>
            <a:endParaRPr lang="en-GB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36712"/>
            <a:ext cx="9031288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Optical storage devices will use </a:t>
            </a:r>
            <a:r>
              <a:rPr lang="en-GB" sz="2200" b="1" dirty="0">
                <a:solidFill>
                  <a:srgbClr val="FF0000"/>
                </a:solidFill>
              </a:rPr>
              <a:t>lasers</a:t>
            </a:r>
            <a:r>
              <a:rPr lang="en-GB" sz="2200" dirty="0"/>
              <a:t> to store / read data from a disc.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Optical medium tends to be used for </a:t>
            </a:r>
            <a:r>
              <a:rPr lang="en-GB" sz="2200" b="1" dirty="0">
                <a:solidFill>
                  <a:srgbClr val="FF0000"/>
                </a:solidFill>
              </a:rPr>
              <a:t>multimedia</a:t>
            </a:r>
            <a:r>
              <a:rPr lang="en-GB" sz="2200" dirty="0"/>
              <a:t> data and to allow games / software to be installed.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60300"/>
            <a:ext cx="620712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The image to the left shows what the surface of a CD looks like under a </a:t>
            </a:r>
            <a:r>
              <a:rPr lang="en-GB" sz="2200" b="1" dirty="0">
                <a:solidFill>
                  <a:srgbClr val="FF0000"/>
                </a:solidFill>
              </a:rPr>
              <a:t>microscope</a:t>
            </a:r>
            <a:r>
              <a:rPr lang="en-GB" sz="2200" dirty="0"/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It has a series of holes and spaces.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The white blobs are little holes in the surface!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869160"/>
            <a:ext cx="8923784" cy="1677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A laser will travel over the surface of the CD.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If it hits a space it will </a:t>
            </a:r>
            <a:r>
              <a:rPr lang="en-GB" sz="2200" b="1" dirty="0">
                <a:solidFill>
                  <a:srgbClr val="FF0000"/>
                </a:solidFill>
              </a:rPr>
              <a:t>reflect</a:t>
            </a:r>
            <a:r>
              <a:rPr lang="en-GB" sz="2200" dirty="0"/>
              <a:t> into a reader.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If it hits a hole it will “</a:t>
            </a:r>
            <a:r>
              <a:rPr lang="en-GB" sz="2200" b="1" dirty="0">
                <a:solidFill>
                  <a:srgbClr val="FF0000"/>
                </a:solidFill>
              </a:rPr>
              <a:t>diffuse</a:t>
            </a:r>
            <a:r>
              <a:rPr lang="en-GB" sz="2200" dirty="0"/>
              <a:t>” and err not hit the reader!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This effectively allows us to store 1 or 0! </a:t>
            </a:r>
          </a:p>
        </p:txBody>
      </p:sp>
      <p:pic>
        <p:nvPicPr>
          <p:cNvPr id="1026" name="Picture 2" descr="http://www.optics.rochester.edu/workgroups/cml/opt307/spr05/chris/d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439988"/>
            <a:ext cx="28241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0728"/>
          </a:xfr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Video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elow show Reading CD works</a:t>
            </a:r>
            <a:endParaRPr lang="en-GB" sz="32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YouTube- How a CD ROM Works Anim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106488"/>
            <a:ext cx="757555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071145" cy="854968"/>
          </a:xfrm>
          <a:solidFill>
            <a:schemeClr val="tx2"/>
          </a:solidFill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Technologies</a:t>
            </a:r>
            <a:endParaRPr lang="en-GB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9" y="908604"/>
            <a:ext cx="8582641" cy="643347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Solid State Storage (Flash)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470263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They work by sending a large electric current to force electrons through a barrier and trapping them in </a:t>
            </a:r>
            <a:r>
              <a:rPr lang="en-GB" sz="2400" dirty="0" smtClean="0"/>
              <a:t>position.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flash of the electric current used to achieve this gives us the name for this type of </a:t>
            </a:r>
            <a:r>
              <a:rPr lang="en-GB" sz="2400" dirty="0" smtClean="0"/>
              <a:t>memory.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different arrangement of electrons gives us data.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90507" y="4734079"/>
            <a:ext cx="3753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05517" y="5742191"/>
            <a:ext cx="3753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994563" y="5462543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505517" y="5462543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</a:t>
            </a: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5983670" y="5470535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494624" y="5470535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936818" y="5462543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6470464" y="5462543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7906010" y="5462109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424895" y="5470535"/>
            <a:ext cx="36842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689729" y="5613510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178775" y="5622935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663400" y="5622935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152446" y="5611590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652303" y="5611589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141349" y="5585464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609107" y="5585464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074401" y="5611588"/>
            <a:ext cx="0" cy="41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Right Brace 41"/>
          <p:cNvSpPr/>
          <p:nvPr/>
        </p:nvSpPr>
        <p:spPr>
          <a:xfrm rot="16200000">
            <a:off x="6199077" y="3256031"/>
            <a:ext cx="306033" cy="375428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4519884" y="6117106"/>
            <a:ext cx="3738729" cy="4082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Flash of  Electric Current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66380" y="5125195"/>
            <a:ext cx="127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Electrons forced through barrier</a:t>
            </a:r>
            <a:endParaRPr lang="en-GB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154682" y="5862397"/>
            <a:ext cx="446017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187366" y="5893645"/>
            <a:ext cx="976178" cy="105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23928" y="4347414"/>
            <a:ext cx="512351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/>
              <a:t>Arrangement of electrons read by computer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16" y="4734079"/>
            <a:ext cx="278671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3" grpId="0" animBg="1"/>
      <p:bldP spid="44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-2588"/>
            <a:ext cx="9036496" cy="7672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Flash (Solid State ) Memory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4959350"/>
          </a:xfrm>
        </p:spPr>
        <p:txBody>
          <a:bodyPr vert="horz">
            <a:normAutofit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200" dirty="0" smtClean="0"/>
              <a:t>Electronically changeable Read Only Memory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/>
              <a:t>U</a:t>
            </a:r>
            <a:r>
              <a:rPr lang="en-US" altLang="en-US" sz="2200" b="0" dirty="0" smtClean="0"/>
              <a:t>sed in portable devices such as cameras, MP3 players, tablet computers and mobile phones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/>
              <a:t>U</a:t>
            </a:r>
            <a:r>
              <a:rPr lang="en-US" altLang="en-US" sz="2200" b="0" dirty="0" smtClean="0"/>
              <a:t>sed with a USB interface as a backup / transfer medium for personal files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/>
              <a:t>Fast </a:t>
            </a:r>
            <a:r>
              <a:rPr lang="en-US" altLang="en-US" sz="2200" b="0" dirty="0" smtClean="0"/>
              <a:t>Read/Write access times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 smtClean="0"/>
              <a:t>Reliable with no moving parts to go wrong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/>
              <a:t>L</a:t>
            </a:r>
            <a:r>
              <a:rPr lang="en-US" altLang="en-US" sz="2200" b="0" dirty="0" smtClean="0"/>
              <a:t>ow power use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/>
              <a:t>S</a:t>
            </a:r>
            <a:r>
              <a:rPr lang="en-US" altLang="en-US" sz="2200" b="0" dirty="0" smtClean="0"/>
              <a:t>mall, light, robust and highly portable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/>
              <a:t>I</a:t>
            </a:r>
            <a:r>
              <a:rPr lang="en-US" altLang="en-US" sz="2200" b="0" dirty="0" smtClean="0"/>
              <a:t>nexpensive at relatively low capacities but expensive at higher capacities.</a:t>
            </a:r>
          </a:p>
        </p:txBody>
      </p:sp>
      <p:pic>
        <p:nvPicPr>
          <p:cNvPr id="4" name="Picture 2" descr="http://hackedgadgets.com/wp-content/inside_usb_secure_memory_s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5649" r="3748" b="25327"/>
          <a:stretch>
            <a:fillRect/>
          </a:stretch>
        </p:blipFill>
        <p:spPr bwMode="auto">
          <a:xfrm>
            <a:off x="2627784" y="5749925"/>
            <a:ext cx="4664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081"/>
            <a:ext cx="9036496" cy="923801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 in Devices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1069406"/>
            <a:ext cx="8928992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Solid state memory is found in devices such as the </a:t>
            </a:r>
            <a:endParaRPr lang="en-GB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err="1" smtClean="0"/>
              <a:t>Ipod</a:t>
            </a:r>
            <a:r>
              <a:rPr lang="en-GB" sz="2400" dirty="0" smtClean="0"/>
              <a:t> </a:t>
            </a:r>
            <a:r>
              <a:rPr lang="en-GB" sz="2400" dirty="0" err="1"/>
              <a:t>nano</a:t>
            </a:r>
            <a:r>
              <a:rPr lang="en-GB" sz="2400" dirty="0"/>
              <a:t>, </a:t>
            </a:r>
            <a:r>
              <a:rPr lang="en-GB" sz="2400" dirty="0" err="1"/>
              <a:t>Iphone</a:t>
            </a:r>
            <a:r>
              <a:rPr lang="en-GB" sz="2400" dirty="0"/>
              <a:t>, mobiles in general, SD cards and other types of memory card. </a:t>
            </a:r>
            <a:endParaRPr lang="en-GB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Internal </a:t>
            </a:r>
            <a:r>
              <a:rPr lang="en-GB" sz="2400" dirty="0"/>
              <a:t>memory in cameras also use solid state. </a:t>
            </a:r>
          </a:p>
        </p:txBody>
      </p:sp>
      <p:pic>
        <p:nvPicPr>
          <p:cNvPr id="12292" name="Picture 2" descr="http://www.mapds.com.au/newsletters/0807/iphone_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6002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itechnews.net/wp-content/uploads/2007/09/Casio-Exilim-EX-Z8-Digital-C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31326"/>
            <a:ext cx="2667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themaclawyer.com/uploads/image/SD%20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0169"/>
            <a:ext cx="22542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9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06"/>
            <a:ext cx="9144000" cy="81131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45050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Storage Booklet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in your area</a:t>
            </a: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 all activities in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 Need for Secondary Storage </a:t>
            </a:r>
          </a:p>
        </p:txBody>
      </p:sp>
      <p:sp>
        <p:nvSpPr>
          <p:cNvPr id="7" name="TextBox 6"/>
          <p:cNvSpPr txBox="1"/>
          <p:nvPr/>
        </p:nvSpPr>
        <p:spPr>
          <a:xfrm rot="20597225">
            <a:off x="304308" y="9694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0 minutes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9412"/>
            <a:ext cx="1350095" cy="143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6" y="199412"/>
            <a:ext cx="925332" cy="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64488" cy="2016224"/>
          </a:xfrm>
        </p:spPr>
        <p:txBody>
          <a:bodyPr/>
          <a:lstStyle/>
          <a:p>
            <a:pPr algn="ctr"/>
            <a:r>
              <a:rPr lang="en-GB" sz="7000" dirty="0" smtClean="0"/>
              <a:t>Section 2</a:t>
            </a:r>
            <a:endParaRPr lang="en-GB" sz="7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568952" cy="3672408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/>
              <a:t>Types of Secondary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3329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889939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endParaRPr lang="en-GB" sz="4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7493"/>
            <a:ext cx="9036496" cy="269317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 smtClean="0"/>
              <a:t>Be </a:t>
            </a:r>
            <a:r>
              <a:rPr lang="en-GB" sz="3200" b="0" dirty="0"/>
              <a:t>able to recommend a storage device for a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Estimate data capacity requirements for different file types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886205"/>
            <a:ext cx="82296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32808" y="3971144"/>
            <a:ext cx="288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Keywords</a:t>
            </a:r>
            <a:endParaRPr lang="en-US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9912" y="5487440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20467" y="4774453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95784" y="498612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Portability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3358" y="4959119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0210" y="517078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22767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537"/>
            <a:ext cx="9036496" cy="1138281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Storage Devices</a:t>
            </a:r>
            <a:endParaRPr lang="en-GB" sz="3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424936" cy="5760640"/>
          </a:xfrm>
        </p:spPr>
        <p:txBody>
          <a:bodyPr>
            <a:noAutofit/>
          </a:bodyPr>
          <a:lstStyle/>
          <a:p>
            <a:r>
              <a:rPr lang="en-GB" sz="2200" dirty="0"/>
              <a:t>Capacity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2200" dirty="0"/>
              <a:t>how much data can it store?</a:t>
            </a:r>
          </a:p>
          <a:p>
            <a:r>
              <a:rPr lang="en-GB" sz="2200" dirty="0"/>
              <a:t>Speed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2200" dirty="0"/>
              <a:t>how fast can it access the data?</a:t>
            </a:r>
          </a:p>
          <a:p>
            <a:r>
              <a:rPr lang="en-GB" sz="2200" dirty="0"/>
              <a:t>Portability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2200" dirty="0"/>
              <a:t>how easy is it to move it from one place to another</a:t>
            </a:r>
          </a:p>
          <a:p>
            <a:r>
              <a:rPr lang="en-GB" sz="2200" dirty="0"/>
              <a:t>Durability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2200" dirty="0"/>
              <a:t>how well does it last e.g. if it is dropped</a:t>
            </a:r>
          </a:p>
          <a:p>
            <a:r>
              <a:rPr lang="en-GB" sz="2200" dirty="0"/>
              <a:t>Reliability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2200" dirty="0"/>
              <a:t>how consistently does it perform</a:t>
            </a:r>
          </a:p>
          <a:p>
            <a:r>
              <a:rPr lang="en-GB" sz="2200" dirty="0"/>
              <a:t>Cost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GB" sz="2200" dirty="0"/>
              <a:t>how much does it cost per KB, MB or GB?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075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64488" cy="2232248"/>
          </a:xfrm>
        </p:spPr>
        <p:txBody>
          <a:bodyPr/>
          <a:lstStyle/>
          <a:p>
            <a:pPr algn="ctr"/>
            <a:r>
              <a:rPr lang="en-GB" sz="7000" dirty="0" smtClean="0"/>
              <a:t>Section 1</a:t>
            </a:r>
            <a:endParaRPr lang="en-GB" sz="7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920880" cy="2448272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/>
              <a:t>Secondary Storage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8067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5965"/>
          </a:xfr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storage media, when and why?</a:t>
            </a:r>
            <a:endParaRPr lang="en-GB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" y="676085"/>
            <a:ext cx="1962265" cy="707809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Magnetic Storage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57939"/>
              </p:ext>
            </p:extLst>
          </p:nvPr>
        </p:nvGraphicFramePr>
        <p:xfrm>
          <a:off x="1969339" y="764704"/>
          <a:ext cx="6995149" cy="2955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44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Use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0" dirty="0" smtClean="0"/>
                        <a:t>Desktop computers to store large files, programs and operating systems</a:t>
                      </a:r>
                      <a:endParaRPr lang="en-GB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6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Capacity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750GB</a:t>
                      </a:r>
                      <a:r>
                        <a:rPr lang="en-GB" sz="1500" baseline="0" dirty="0" smtClean="0"/>
                        <a:t> – 3TB (3000GB) (Large)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6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Speed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High read/write speeds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6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Portability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Heavy / poor portability (even external are</a:t>
                      </a:r>
                      <a:r>
                        <a:rPr lang="en-GB" sz="1500" baseline="0" dirty="0" smtClean="0"/>
                        <a:t> clunky!)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02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Durability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Dropping this</a:t>
                      </a:r>
                      <a:r>
                        <a:rPr lang="en-GB" sz="1500" baseline="0" dirty="0" smtClean="0"/>
                        <a:t> device could cause damage, especially to the ‘read head’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02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Reliability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Can</a:t>
                      </a:r>
                      <a:r>
                        <a:rPr lang="en-GB" sz="1500" baseline="0" dirty="0" smtClean="0"/>
                        <a:t> be used again and again but does have a limited life (a good few years)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Cost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Low cost (quite cheap)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138073"/>
              </p:ext>
            </p:extLst>
          </p:nvPr>
        </p:nvGraphicFramePr>
        <p:xfrm>
          <a:off x="1986720" y="3861048"/>
          <a:ext cx="6977768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0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136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Use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0" dirty="0" smtClean="0"/>
                        <a:t>Backing up vast amount of data</a:t>
                      </a:r>
                      <a:endParaRPr lang="en-GB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83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Capacity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– 5TB (Very Large)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83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Speed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High write speeds BUT Slow read speeds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Portability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Fairly</a:t>
                      </a:r>
                      <a:r>
                        <a:rPr lang="en-GB" sz="1500" baseline="0" dirty="0" smtClean="0"/>
                        <a:t> small and light (but reading device is not because if the data you need is at the end of the tape you have to read/play the tape from the start – which takes time (known as serial access))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983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Durability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Fairly durable.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983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Reliability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Can</a:t>
                      </a:r>
                      <a:r>
                        <a:rPr lang="en-GB" sz="1500" baseline="0" dirty="0" smtClean="0"/>
                        <a:t> be used again and again.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983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Cost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Cheap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774" y="2747292"/>
            <a:ext cx="1651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Disk</a:t>
            </a:r>
          </a:p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(Hard Drive)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560" y="5394570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</a:p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9" y="1692935"/>
            <a:ext cx="1319808" cy="1043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9" y="4304798"/>
            <a:ext cx="1516107" cy="10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80"/>
            <a:ext cx="9071992" cy="623968"/>
          </a:xfr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storage media, when and why?</a:t>
            </a:r>
            <a:endParaRPr lang="en-GB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7" y="683607"/>
            <a:ext cx="3059763" cy="444506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Optical Storage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58430"/>
              </p:ext>
            </p:extLst>
          </p:nvPr>
        </p:nvGraphicFramePr>
        <p:xfrm>
          <a:off x="1298749" y="1098416"/>
          <a:ext cx="7537720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1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49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Storage of small media files</a:t>
                      </a:r>
                      <a:r>
                        <a:rPr lang="en-GB" sz="1600" b="0" baseline="0" dirty="0" smtClean="0"/>
                        <a:t> and documents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Capacity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650MB (Small)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Speed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Moderate read/write speeds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Portability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Very portable and light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2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Durability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Fair durability, can survive the</a:t>
                      </a:r>
                      <a:r>
                        <a:rPr lang="en-GB" sz="1600" baseline="0" dirty="0" smtClean="0"/>
                        <a:t> odd knock but scratches can damage the data.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2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Reliability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CD-Rs</a:t>
                      </a:r>
                      <a:r>
                        <a:rPr lang="en-GB" sz="1600" baseline="0" dirty="0" smtClean="0"/>
                        <a:t> are write once but can be read over and over. (CD-RW can be reused)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49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Cost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Very cheap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58851"/>
              </p:ext>
            </p:extLst>
          </p:nvPr>
        </p:nvGraphicFramePr>
        <p:xfrm>
          <a:off x="1960193" y="4222576"/>
          <a:ext cx="7004295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049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Storage of larger media files</a:t>
                      </a:r>
                      <a:r>
                        <a:rPr lang="en-GB" sz="1600" b="0" baseline="0" dirty="0" smtClean="0"/>
                        <a:t> and documents</a:t>
                      </a:r>
                      <a:endParaRPr lang="en-GB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49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Capacity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4.37GB (DVD) 25GB (Standard Blu-Ray) (Small)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49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Speed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Moderate read/write speeds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49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Portability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Very portable and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8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Durability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Fair durability, can survive the</a:t>
                      </a:r>
                      <a:r>
                        <a:rPr lang="en-GB" sz="1600" baseline="0" dirty="0" smtClean="0"/>
                        <a:t> odd knock but scratches can damage the data.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8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Reliability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DVD-Rs</a:t>
                      </a:r>
                      <a:r>
                        <a:rPr lang="en-GB" sz="1600" baseline="0" dirty="0" smtClean="0"/>
                        <a:t> are write once but can be read over and over.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49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Cost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Very cheap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223597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CD-ROM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797" y="5580702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DVD-ROM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2" y="1228720"/>
            <a:ext cx="907901" cy="9509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8" y="4639234"/>
            <a:ext cx="972866" cy="972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063" y="4299394"/>
            <a:ext cx="120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BLU-RAY</a:t>
            </a:r>
            <a:endParaRPr lang="en-GB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5" y="4661040"/>
            <a:ext cx="972866" cy="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07"/>
            <a:ext cx="9036496" cy="614681"/>
          </a:xfr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storage media, when and why?</a:t>
            </a:r>
            <a:endParaRPr lang="en-GB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5" y="598379"/>
            <a:ext cx="4608512" cy="442891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Solid State / Flash Storage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75853"/>
              </p:ext>
            </p:extLst>
          </p:nvPr>
        </p:nvGraphicFramePr>
        <p:xfrm>
          <a:off x="1812380" y="1196752"/>
          <a:ext cx="7152107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4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Desktop computers, laptops and tablets to store large files, programs and operating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3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Capacity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64GB – 480GB (Moderate)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3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Speed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Super Fast (Read/Write)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3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Portability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Very portable (small and lightweight)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Durability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moving parts so can survive knocks and scrapes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3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Reliability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 be re-used many</a:t>
                      </a:r>
                      <a:r>
                        <a:rPr lang="en-GB" sz="1600" baseline="0" dirty="0" smtClean="0"/>
                        <a:t> times</a:t>
                      </a:r>
                      <a:r>
                        <a:rPr lang="en-GB" sz="1600" dirty="0" smtClean="0"/>
                        <a:t> (up to 100,00 times)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3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Cost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Very Expensive (per Gb)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4911"/>
              </p:ext>
            </p:extLst>
          </p:nvPr>
        </p:nvGraphicFramePr>
        <p:xfrm>
          <a:off x="1812380" y="3978736"/>
          <a:ext cx="7152108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4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Phones,</a:t>
                      </a:r>
                      <a:r>
                        <a:rPr lang="en-GB" sz="1600" b="0" baseline="0" dirty="0" smtClean="0"/>
                        <a:t> Cameras (portable devices) – great choice as no moving parts so mobile devices can function whilst on the move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Capacity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16GB – 64GB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Speed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Super Fast (Read/Write)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Portability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Extremely portable (small and lightweight)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0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Durability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 moving parts so can survive knocks and scrapes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Reliability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 be re-used many</a:t>
                      </a:r>
                      <a:r>
                        <a:rPr lang="en-GB" sz="1600" baseline="0" dirty="0" smtClean="0"/>
                        <a:t> times</a:t>
                      </a:r>
                      <a:r>
                        <a:rPr lang="en-GB" sz="1600" dirty="0" smtClean="0"/>
                        <a:t> (up to 100,00 times)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Cost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Expensive (per 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946" y="2302024"/>
            <a:ext cx="1579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State </a:t>
            </a:r>
          </a:p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488" y="5277260"/>
            <a:ext cx="119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</a:t>
            </a:r>
          </a:p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 Card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" y="4360747"/>
            <a:ext cx="1483050" cy="987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1412776"/>
            <a:ext cx="1188641" cy="8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648072"/>
          </a:xfr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storage media, when and why?</a:t>
            </a:r>
            <a:endParaRPr lang="en-GB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6048672" cy="51672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Solid State / Flash Storage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22878"/>
              </p:ext>
            </p:extLst>
          </p:nvPr>
        </p:nvGraphicFramePr>
        <p:xfrm>
          <a:off x="1693748" y="1844824"/>
          <a:ext cx="7008688" cy="3688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7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205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Use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Backing up or transferring documents, small media files from computer to computer</a:t>
                      </a: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Capacity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1GB – 64GB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Speed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Super Fast (Read/Write)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Portability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Extremely portable (small and lightweight)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Durability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No moving parts so can survive knocks and scrapes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Reliability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Can be re-used many</a:t>
                      </a:r>
                      <a:r>
                        <a:rPr lang="en-GB" sz="2000" baseline="0" dirty="0" smtClean="0"/>
                        <a:t> times</a:t>
                      </a:r>
                      <a:r>
                        <a:rPr lang="en-GB" sz="2000" dirty="0" smtClean="0"/>
                        <a:t> (up to 100,00 times)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Cost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Expensive (per 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474561"/>
            <a:ext cx="1500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 Memory Stick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9" y="2110332"/>
            <a:ext cx="1317550" cy="13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394"/>
            <a:ext cx="9076267" cy="640902"/>
          </a:xfr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Storage Methods</a:t>
            </a:r>
            <a:endParaRPr lang="en-GB" sz="3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3762"/>
            <a:ext cx="6048672" cy="5056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Network Attached Storage (NAS)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3588459"/>
            <a:ext cx="187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Drive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18023"/>
              </p:ext>
            </p:extLst>
          </p:nvPr>
        </p:nvGraphicFramePr>
        <p:xfrm>
          <a:off x="1909177" y="1396881"/>
          <a:ext cx="6891866" cy="530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1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Use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 stand alone external</a:t>
                      </a:r>
                      <a:r>
                        <a:rPr lang="en-GB" sz="1800" b="0" baseline="0" dirty="0" smtClean="0"/>
                        <a:t> </a:t>
                      </a:r>
                      <a:r>
                        <a:rPr lang="en-GB" sz="1800" b="0" dirty="0" smtClean="0"/>
                        <a:t>hard drive at the centre of a network.</a:t>
                      </a:r>
                      <a:r>
                        <a:rPr lang="en-GB" sz="1800" b="0" baseline="0" dirty="0" smtClean="0"/>
                        <a:t> Plugs into the network to allow users of different computers to write or read files. Usually documents and media files.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Capacity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750GB</a:t>
                      </a:r>
                      <a:r>
                        <a:rPr lang="en-GB" sz="1800" baseline="0" dirty="0" smtClean="0"/>
                        <a:t> – 3TB (3000GB) (Large)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1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Speed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Hard disk</a:t>
                      </a:r>
                      <a:r>
                        <a:rPr lang="en-GB" sz="1800" baseline="0" dirty="0" smtClean="0"/>
                        <a:t> has h</a:t>
                      </a:r>
                      <a:r>
                        <a:rPr lang="en-GB" sz="1800" dirty="0" smtClean="0"/>
                        <a:t>igh read/write speeds</a:t>
                      </a:r>
                    </a:p>
                    <a:p>
                      <a:r>
                        <a:rPr lang="en-GB" sz="1800" dirty="0" smtClean="0"/>
                        <a:t>The network speed (transfer of data from</a:t>
                      </a:r>
                      <a:r>
                        <a:rPr lang="en-GB" sz="1800" baseline="0" dirty="0" smtClean="0"/>
                        <a:t> computer to NAS) can cause slow data access speeds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Portability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Heavy / poor portability.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Durability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Dropping this</a:t>
                      </a:r>
                      <a:r>
                        <a:rPr lang="en-GB" sz="1800" baseline="0" dirty="0" smtClean="0"/>
                        <a:t> device could cause damage, especially to the ‘read head’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Reliability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Can</a:t>
                      </a:r>
                      <a:r>
                        <a:rPr lang="en-GB" sz="1800" baseline="0" dirty="0" smtClean="0"/>
                        <a:t> be used again and again but does have a limited life (a good few years)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33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Cost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If Hard Disk is used the</a:t>
                      </a:r>
                      <a:r>
                        <a:rPr lang="en-GB" sz="1800" baseline="0" dirty="0" smtClean="0"/>
                        <a:t>n storage is c</a:t>
                      </a:r>
                      <a:r>
                        <a:rPr lang="en-GB" sz="1800" dirty="0" smtClean="0"/>
                        <a:t>heap</a:t>
                      </a:r>
                    </a:p>
                    <a:p>
                      <a:r>
                        <a:rPr lang="en-GB" sz="1800" dirty="0" smtClean="0"/>
                        <a:t>If SS Disk is used then storage is expensive</a:t>
                      </a:r>
                    </a:p>
                    <a:p>
                      <a:r>
                        <a:rPr lang="en-GB" sz="1800" dirty="0" smtClean="0"/>
                        <a:t>In addition to the storage,</a:t>
                      </a:r>
                      <a:r>
                        <a:rPr lang="en-GB" sz="1800" baseline="0" dirty="0" smtClean="0"/>
                        <a:t> t</a:t>
                      </a:r>
                      <a:r>
                        <a:rPr lang="en-GB" sz="1800" dirty="0" smtClean="0"/>
                        <a:t>he</a:t>
                      </a:r>
                      <a:r>
                        <a:rPr lang="en-GB" sz="1800" baseline="0" dirty="0" smtClean="0"/>
                        <a:t> NAS enclosure can be very expensive depending on its features.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0545"/>
            <a:ext cx="1404602" cy="17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"/>
            <a:ext cx="8991600" cy="691702"/>
          </a:xfr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Storage Methods</a:t>
            </a:r>
            <a:endParaRPr lang="en-GB" sz="3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69" y="1140163"/>
            <a:ext cx="6048672" cy="5056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Cloud Storage (online storage)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320800" y="1645816"/>
          <a:ext cx="7670800" cy="518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92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Used</a:t>
                      </a:r>
                      <a:r>
                        <a:rPr lang="en-GB" sz="1600" b="0" baseline="0" dirty="0" smtClean="0"/>
                        <a:t> to store documents and media files online. This means that you can go to another computer and access your files (providing you have internet access) 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4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Capacity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Unlimited (providing you can pay for it).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2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Speed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Depends on</a:t>
                      </a:r>
                      <a:r>
                        <a:rPr lang="en-GB" sz="1600" baseline="0" dirty="0" smtClean="0"/>
                        <a:t> network / bandwidth speeds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Poor bandwidth can cause uploading</a:t>
                      </a:r>
                      <a:r>
                        <a:rPr lang="en-GB" sz="1600" baseline="0" dirty="0" smtClean="0"/>
                        <a:t> and downloading of large files to take a long time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4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Portability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 is virtual so you don’t have anything</a:t>
                      </a:r>
                      <a:r>
                        <a:rPr lang="en-GB" sz="1600" baseline="0" dirty="0" smtClean="0"/>
                        <a:t> physical to move around.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Durability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Reliability</a:t>
                      </a:r>
                    </a:p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Providing</a:t>
                      </a:r>
                      <a:r>
                        <a:rPr lang="en-GB" sz="1600" baseline="0" dirty="0" smtClean="0"/>
                        <a:t> you keep up payments and the company looks after their storage devices – very durable and reliable.</a:t>
                      </a:r>
                    </a:p>
                    <a:p>
                      <a:r>
                        <a:rPr lang="en-GB" sz="1600" baseline="0" dirty="0" smtClean="0"/>
                        <a:t>This is often because they back up storage devices in many places.</a:t>
                      </a:r>
                    </a:p>
                    <a:p>
                      <a:r>
                        <a:rPr lang="en-GB" sz="1600" baseline="0" dirty="0" smtClean="0"/>
                        <a:t>There can be issues with the law as a company’s data may be stored in a country which doesn’t follow the same data protection laws.</a:t>
                      </a:r>
                    </a:p>
                    <a:p>
                      <a:r>
                        <a:rPr lang="en-GB" sz="1600" baseline="0" dirty="0" smtClean="0"/>
                        <a:t>The hosting company could also me attached by hackers who could steal your data.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Cost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 be expensive</a:t>
                      </a:r>
                      <a:r>
                        <a:rPr lang="en-GB" sz="1600" baseline="0" dirty="0" smtClean="0"/>
                        <a:t> depending on the service – but often it is free for a few </a:t>
                      </a:r>
                      <a:r>
                        <a:rPr lang="en-GB" sz="1600" baseline="0" dirty="0" err="1" smtClean="0"/>
                        <a:t>Gbs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2" name="Picture 4" descr="https://evbdn.eventbrite.com/s3-s3/eventlogos/77708995/dropbox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9" y="1900741"/>
            <a:ext cx="720167" cy="72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paceage.co.za/wp-content/uploads/2013/09/Microsoft-skydrive-main-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6" y="2942142"/>
            <a:ext cx="1047352" cy="6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uk2.net/blog/wp-content/uploads/google-dr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6" y="4109830"/>
            <a:ext cx="939412" cy="7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racyandmatt.co.uk/blogs/media/tracyandmatts_blog/windowslivewriter/onlinestoragetogomainstreamwithapplesicl_c469/icloud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6" y="5498782"/>
            <a:ext cx="624651" cy="7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2696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8928992" cy="5688632"/>
          </a:xfrm>
        </p:spPr>
        <p:txBody>
          <a:bodyPr>
            <a:noAutofit/>
          </a:bodyPr>
          <a:lstStyle/>
          <a:p>
            <a:r>
              <a:rPr lang="en-GB" sz="2400" b="0" dirty="0"/>
              <a:t>A graphics designer needs to store their creations (images, sound and video).  </a:t>
            </a:r>
            <a:endParaRPr lang="en-GB" sz="2400" b="0" dirty="0" smtClean="0"/>
          </a:p>
          <a:p>
            <a:r>
              <a:rPr lang="en-GB" sz="2400" b="0" dirty="0" smtClean="0"/>
              <a:t>They </a:t>
            </a:r>
            <a:r>
              <a:rPr lang="en-GB" sz="2400" b="0" dirty="0"/>
              <a:t>work mainly from home, but like to take their work to events and meetings.</a:t>
            </a:r>
          </a:p>
          <a:p>
            <a:endParaRPr lang="en-GB" sz="2400" b="0" dirty="0"/>
          </a:p>
          <a:p>
            <a:r>
              <a:rPr lang="en-GB" sz="2400" b="0" dirty="0"/>
              <a:t>What characteristics do they need from the storage device?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/>
              <a:t>Large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/>
              <a:t>Portability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/>
              <a:t>Durability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/>
              <a:t>Reliability</a:t>
            </a:r>
            <a:endParaRPr lang="en-GB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/>
              <a:t>What do you recommend? 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5940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Scenario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0" y="800408"/>
            <a:ext cx="9015745" cy="5580919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b="0" dirty="0"/>
              <a:t>The Managing Director of a small accountancy firm stores data about the company’s clients and their accounts.  </a:t>
            </a:r>
            <a:endParaRPr lang="en-GB" sz="2400" b="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GB" sz="2400" b="0" dirty="0" smtClean="0"/>
              <a:t>The </a:t>
            </a:r>
            <a:r>
              <a:rPr lang="en-GB" sz="2400" b="0" dirty="0"/>
              <a:t>Managing Director only works at the office</a:t>
            </a:r>
            <a:r>
              <a:rPr lang="en-GB" sz="2400" b="0" dirty="0" smtClean="0"/>
              <a:t>.</a:t>
            </a:r>
            <a:endParaRPr lang="en-GB" sz="2400" b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0" dirty="0"/>
              <a:t>What characteristics do they need from the storage device?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0" dirty="0"/>
              <a:t>Small capacity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0" dirty="0"/>
              <a:t>Reliability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0" dirty="0"/>
              <a:t>Fast access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400" b="0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2400" b="0" dirty="0"/>
              <a:t>What do you recommend?  Why</a:t>
            </a:r>
            <a:r>
              <a:rPr lang="en-GB" sz="2400" b="0" dirty="0" smtClean="0"/>
              <a:t>?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984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06"/>
            <a:ext cx="9144000" cy="81131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45050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Storage Booklet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in your area</a:t>
            </a: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 all activities in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2: Example of Secondary Storage .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97225">
            <a:off x="304308" y="9694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0 minutes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9412"/>
            <a:ext cx="1350095" cy="143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6" y="199412"/>
            <a:ext cx="925332" cy="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2696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075240" cy="4277652"/>
          </a:xfrm>
        </p:spPr>
        <p:txBody>
          <a:bodyPr/>
          <a:lstStyle/>
          <a:p>
            <a:r>
              <a:rPr lang="en-GB" dirty="0" smtClean="0"/>
              <a:t>Open “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-Storage Device Justification</a:t>
            </a:r>
            <a:r>
              <a:rPr lang="en-GB" dirty="0" smtClean="0"/>
              <a:t>” form the Secondary </a:t>
            </a:r>
            <a:r>
              <a:rPr lang="en-GB" dirty="0"/>
              <a:t>S</a:t>
            </a:r>
            <a:r>
              <a:rPr lang="en-GB" dirty="0" smtClean="0"/>
              <a:t>torage folder</a:t>
            </a:r>
          </a:p>
          <a:p>
            <a:r>
              <a:rPr lang="en-GB" dirty="0" smtClean="0"/>
              <a:t>For </a:t>
            </a:r>
            <a:r>
              <a:rPr lang="en-GB" dirty="0"/>
              <a:t>each of the scenarios on the worksheet: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Identify the most appropriate type of storage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Justify (explain) your choice</a:t>
            </a:r>
          </a:p>
        </p:txBody>
      </p:sp>
    </p:spTree>
    <p:extLst>
      <p:ext uri="{BB962C8B-B14F-4D97-AF65-F5344CB8AC3E}">
        <p14:creationId xmlns:p14="http://schemas.microsoft.com/office/powerpoint/2010/main" val="41477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11"/>
            <a:ext cx="9036496" cy="84012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Picture</a:t>
            </a:r>
            <a:endParaRPr lang="en-GB" sz="44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373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What do you store on your phones? On your computers? Tablets?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Why do we need storage devices?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What could computers do without storage devices?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41479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7384"/>
            <a:ext cx="9084733" cy="92476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Device Justification–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85386"/>
              </p:ext>
            </p:extLst>
          </p:nvPr>
        </p:nvGraphicFramePr>
        <p:xfrm>
          <a:off x="19502" y="1052736"/>
          <a:ext cx="8906933" cy="5314442"/>
        </p:xfrm>
        <a:graphic>
          <a:graphicData uri="http://schemas.openxmlformats.org/drawingml/2006/table">
            <a:tbl>
              <a:tblPr firstRow="1" firstCol="1" bandRow="1"/>
              <a:tblGrid>
                <a:gridCol w="226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4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Scenario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Type of Storage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Justification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student needs to bring their homework into school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Solid state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e.g.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Portable – for carrying to and from school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Durable – can be knocked around in bags and not break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Fairly reliable – unlikely to get scratch like optical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media student needs to store a video they have made to distribute to their friends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Optical/Solid state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e.g. (for optical)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Capacity - Only 1 video needs saving and this will be sufficient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Portability – can be transported, so given to other people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Durability – is poor, but it does not need to be moved a lot, only once to another person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Cost – this is low and as the device is to be given away this is more beneficial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software developer has created a trial version of their software that will be given away in magazine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Optical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– to be given away, so low cost needed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Portability – small enough to be put in magazine, can be moved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Durability – will need protecting in magazine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Capacity – sufficient for software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school needs to back-up its data every evening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Magnetic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e.g. (for magnetic) Tape Drive or Large HDDs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Capacity – large so can hold all types of data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Speed – relatively fast, so backup will not take a long time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Portability – does not need to be moved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Reliability – fairly reliable type so backup is unlikely to be lost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– low per GB </a:t>
                      </a: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9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45167"/>
              </p:ext>
            </p:extLst>
          </p:nvPr>
        </p:nvGraphicFramePr>
        <p:xfrm>
          <a:off x="177802" y="1268760"/>
          <a:ext cx="8712200" cy="4559935"/>
        </p:xfrm>
        <a:graphic>
          <a:graphicData uri="http://schemas.openxmlformats.org/drawingml/2006/table">
            <a:tbl>
              <a:tblPr firstRow="1" firstCol="1" bandRow="1"/>
              <a:tblGrid>
                <a:gridCol w="1955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2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Scenario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Type of Storage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Justification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large corporation needs to store data about its customers, stock and orders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Magnetic/SS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e.g. (for magnetic)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Capacity – large so can hold all the data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Speed – relatively fast, so data can be found and retrieved quickly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Portability – does not need to be moved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Reliability – fairly reliable to data will not be lost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– low per GB and a large capacity will be needed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web server needs to store a multimedia website for web-users to access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Magnetic/SS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e.g. (for magnetic)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Capacity – large so can hold range of multimedia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Speed – relatively fast, so server requests will be within a reasonable time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Portability – does not need to be moved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Reliability – fairly reliable type so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be accessed many times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– low per GB </a:t>
                      </a: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4" cy="10414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Device Justification–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064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060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3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0" y="980728"/>
            <a:ext cx="8840480" cy="27363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Sam is a music student.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He needs to take his files from home to the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Identify a method of storage which is suitable for taking his music files into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Explain why this method is suitable (7 marks)</a:t>
            </a:r>
            <a:endParaRPr lang="en-GB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365104"/>
            <a:ext cx="76418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How are we going to answer this question?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879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36496" cy="836712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Activity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" y="852557"/>
            <a:ext cx="9032335" cy="3022342"/>
          </a:xfrm>
        </p:spPr>
        <p:txBody>
          <a:bodyPr>
            <a:normAutofit/>
          </a:bodyPr>
          <a:lstStyle/>
          <a:p>
            <a:r>
              <a:rPr lang="en-GB" sz="2800" b="0" dirty="0" smtClean="0"/>
              <a:t>Sam is a music student. </a:t>
            </a:r>
          </a:p>
          <a:p>
            <a:r>
              <a:rPr lang="en-GB" sz="2800" b="0" dirty="0" smtClean="0"/>
              <a:t>He needs to take his files from home to the school. </a:t>
            </a:r>
          </a:p>
          <a:p>
            <a:r>
              <a:rPr lang="en-GB" sz="2800" b="0" dirty="0" smtClean="0">
                <a:solidFill>
                  <a:srgbClr val="FF0000"/>
                </a:solidFill>
              </a:rPr>
              <a:t>Identify</a:t>
            </a:r>
            <a:r>
              <a:rPr lang="en-GB" sz="2800" b="0" dirty="0" smtClean="0"/>
              <a:t> a method of storage which is suitable for taking his music files into school. </a:t>
            </a:r>
          </a:p>
          <a:p>
            <a:r>
              <a:rPr lang="en-GB" sz="2800" b="0" dirty="0" smtClean="0">
                <a:solidFill>
                  <a:srgbClr val="FF0000"/>
                </a:solidFill>
              </a:rPr>
              <a:t>Explain</a:t>
            </a:r>
            <a:r>
              <a:rPr lang="en-GB" sz="2800" b="0" dirty="0" smtClean="0"/>
              <a:t> why this method is suitable (</a:t>
            </a:r>
            <a:r>
              <a:rPr lang="en-GB" sz="2800" b="0" dirty="0" smtClean="0">
                <a:solidFill>
                  <a:srgbClr val="FF0000"/>
                </a:solidFill>
              </a:rPr>
              <a:t>7 marks</a:t>
            </a:r>
            <a:r>
              <a:rPr lang="en-GB" sz="2800" b="0" dirty="0" smtClean="0"/>
              <a:t>)</a:t>
            </a:r>
            <a:endParaRPr lang="en-GB" sz="2800" b="0" dirty="0"/>
          </a:p>
        </p:txBody>
      </p:sp>
      <p:sp>
        <p:nvSpPr>
          <p:cNvPr id="5" name="TextBox 4"/>
          <p:cNvSpPr txBox="1"/>
          <p:nvPr/>
        </p:nvSpPr>
        <p:spPr>
          <a:xfrm rot="20904671">
            <a:off x="5665010" y="483020"/>
            <a:ext cx="32848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Analysing the question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653136"/>
            <a:ext cx="764183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How are we going to answer this question?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29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4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Peer Assessment Task</a:t>
            </a:r>
            <a:endParaRPr lang="en-GB" sz="2400" dirty="0"/>
          </a:p>
          <a:p>
            <a:pPr marL="0" indent="0">
              <a:buNone/>
            </a:pPr>
            <a:r>
              <a:rPr lang="en-GB" sz="2400" b="0" dirty="0" smtClean="0"/>
              <a:t>Identifying a suitable device = 1 mark</a:t>
            </a:r>
          </a:p>
          <a:p>
            <a:pPr marL="0" indent="0">
              <a:buNone/>
            </a:pPr>
            <a:r>
              <a:rPr lang="en-GB" sz="2400" dirty="0" smtClean="0"/>
              <a:t>Discussing any three of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Portability (1 mark) and saying why this is suitable for Sam (1 mark)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Capacity </a:t>
            </a:r>
            <a:r>
              <a:rPr lang="en-GB" sz="2400" b="0" dirty="0"/>
              <a:t>(1 mark) and saying why this capacity is suitable    for Sam (1 mark</a:t>
            </a:r>
            <a:r>
              <a:rPr lang="en-GB" sz="2400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Reliability (1 mark) and saying why this is suitable for Sam (1 mark)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Durability (1 mark) and saying why this is suitable for Sam (1 mark)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Speed (1 mark) and saying why this is suitable for Sam (1 mark)</a:t>
            </a:r>
          </a:p>
          <a:p>
            <a:pPr>
              <a:buFontTx/>
              <a:buChar char="-"/>
            </a:pPr>
            <a:endParaRPr lang="en-GB" sz="2400" b="0" dirty="0" smtClean="0"/>
          </a:p>
          <a:p>
            <a:pPr marL="0" indent="0">
              <a:buNone/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42731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07"/>
            <a:ext cx="9036496" cy="776211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capacity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4817532"/>
          </a:xfrm>
        </p:spPr>
        <p:txBody>
          <a:bodyPr>
            <a:normAutofit/>
          </a:bodyPr>
          <a:lstStyle/>
          <a:p>
            <a:r>
              <a:rPr lang="en-GB" sz="2400" b="0" dirty="0" smtClean="0"/>
              <a:t>In group discuss the size </a:t>
            </a:r>
            <a:r>
              <a:rPr lang="en-GB" sz="2400" b="0" dirty="0"/>
              <a:t>of each of these units of storage and put them in order from lowest to highest:</a:t>
            </a:r>
          </a:p>
          <a:p>
            <a:pPr lvl="1"/>
            <a:r>
              <a:rPr lang="en-GB" sz="2400" dirty="0"/>
              <a:t>GB</a:t>
            </a:r>
          </a:p>
          <a:p>
            <a:pPr lvl="1"/>
            <a:r>
              <a:rPr lang="en-GB" sz="2400" dirty="0"/>
              <a:t>KB</a:t>
            </a:r>
          </a:p>
          <a:p>
            <a:pPr lvl="1"/>
            <a:r>
              <a:rPr lang="en-GB" sz="2400" dirty="0"/>
              <a:t>Byte</a:t>
            </a:r>
          </a:p>
          <a:p>
            <a:pPr lvl="1"/>
            <a:r>
              <a:rPr lang="en-GB" sz="2400" dirty="0" smtClean="0"/>
              <a:t>MB</a:t>
            </a:r>
          </a:p>
          <a:p>
            <a:pPr lvl="1"/>
            <a:r>
              <a:rPr lang="en-GB" sz="2400" dirty="0" smtClean="0"/>
              <a:t>TB</a:t>
            </a:r>
            <a:endParaRPr lang="en-GB" sz="2400" dirty="0"/>
          </a:p>
          <a:p>
            <a:pPr lvl="1"/>
            <a:r>
              <a:rPr lang="en-GB" sz="2400" dirty="0"/>
              <a:t>Nibble</a:t>
            </a:r>
          </a:p>
          <a:p>
            <a:pPr lvl="1"/>
            <a:r>
              <a:rPr lang="en-GB" sz="2400" dirty="0" smtClean="0"/>
              <a:t>Bit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73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" y="0"/>
            <a:ext cx="9032335" cy="764704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" y="908721"/>
            <a:ext cx="9032335" cy="40324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Traditionally </a:t>
            </a:r>
            <a:r>
              <a:rPr lang="en-GB" sz="2400" dirty="0"/>
              <a:t>1 KB </a:t>
            </a:r>
            <a:r>
              <a:rPr lang="en-GB" sz="2400" b="0" dirty="0"/>
              <a:t>= </a:t>
            </a:r>
            <a:r>
              <a:rPr lang="en-GB" sz="2400" dirty="0"/>
              <a:t>1,024 bytes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In exams, we can use </a:t>
            </a:r>
            <a:r>
              <a:rPr lang="en-GB" sz="2400" dirty="0"/>
              <a:t>1KB </a:t>
            </a:r>
            <a:r>
              <a:rPr lang="en-GB" sz="2400" b="0" dirty="0"/>
              <a:t>= </a:t>
            </a:r>
            <a:r>
              <a:rPr lang="en-GB" sz="2400" dirty="0"/>
              <a:t>1,000 bytes</a:t>
            </a:r>
          </a:p>
          <a:p>
            <a:pPr lvl="2">
              <a:spcBef>
                <a:spcPts val="1200"/>
              </a:spcBef>
            </a:pPr>
            <a:r>
              <a:rPr lang="en-GB" sz="2400" dirty="0"/>
              <a:t>This makes the maths easier!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You will be expected to be able to calculate file sizes and storage space needs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The following are examples of what you may be asked to </a:t>
            </a:r>
            <a:r>
              <a:rPr lang="en-GB" sz="2400" b="0" dirty="0" smtClean="0"/>
              <a:t>do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40455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756002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Sizes of Text files</a:t>
            </a:r>
            <a:endParaRPr lang="en-GB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437356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1 byte per character, + 10% for any overheads (e.g. file type)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 text file with 1000 characters will have approximately? </a:t>
            </a:r>
          </a:p>
          <a:p>
            <a:pPr lvl="2">
              <a:spcBef>
                <a:spcPts val="1200"/>
              </a:spcBef>
            </a:pPr>
            <a:r>
              <a:rPr lang="en-GB" sz="2400" dirty="0"/>
              <a:t>1000 bytes * 1.1 = 1100bytes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How many KB?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1100/1000 = 1.07 KB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36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626695"/>
          </a:xfr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endParaRPr lang="en-GB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3747893"/>
            <a:ext cx="8795320" cy="2993475"/>
          </a:xfrm>
        </p:spPr>
        <p:txBody>
          <a:bodyPr>
            <a:noAutofit/>
          </a:bodyPr>
          <a:lstStyle/>
          <a:p>
            <a:r>
              <a:rPr lang="en-GB" sz="1800" b="1" dirty="0"/>
              <a:t>Step 1:</a:t>
            </a:r>
            <a:r>
              <a:rPr lang="en-GB" sz="1800" dirty="0"/>
              <a:t> How many bytes in 1 record.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/>
              <a:t>FirstName</a:t>
            </a:r>
            <a:r>
              <a:rPr lang="en-GB" sz="1800" b="0" dirty="0"/>
              <a:t> = 10 bytes, Surname = 10 bytes, </a:t>
            </a:r>
            <a:r>
              <a:rPr lang="en-GB" sz="1800" b="0" dirty="0" err="1"/>
              <a:t>DateOfBirth</a:t>
            </a:r>
            <a:r>
              <a:rPr lang="en-GB" sz="1800" b="0" dirty="0"/>
              <a:t> = 8 bytes, </a:t>
            </a:r>
            <a:r>
              <a:rPr lang="en-GB" sz="1800" b="0" dirty="0" err="1"/>
              <a:t>NumberOfChildren</a:t>
            </a:r>
            <a:r>
              <a:rPr lang="en-GB" sz="1800" b="0" dirty="0"/>
              <a:t> = 4 bytes.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Total = 32 bytes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Step 2: Multiply by the number of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32 * 100 = 3200 bytes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Step 3: Add 10% for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3200 </a:t>
            </a:r>
            <a:r>
              <a:rPr lang="en-GB" sz="1800" b="0" dirty="0"/>
              <a:t>* 1.1 = 3520 bytes or 3.52 KB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82671"/>
              </p:ext>
            </p:extLst>
          </p:nvPr>
        </p:nvGraphicFramePr>
        <p:xfrm>
          <a:off x="9274" y="652803"/>
          <a:ext cx="3842645" cy="2691347"/>
        </p:xfrm>
        <a:graphic>
          <a:graphicData uri="http://schemas.openxmlformats.org/drawingml/2006/table">
            <a:tbl>
              <a:tblPr firstRow="1" bandRow="1"/>
              <a:tblGrid>
                <a:gridCol w="130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Data Type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No. Bytes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Text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byte per character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Integer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B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4/8 bytes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4/8 bytes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Boolean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B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byte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 bytes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047256" y="692696"/>
            <a:ext cx="4917232" cy="2707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e.g. a database record has 4 fields:</a:t>
            </a:r>
          </a:p>
          <a:p>
            <a:pPr marL="285750" indent="-285750"/>
            <a:r>
              <a:rPr lang="en-GB" sz="2000" dirty="0" err="1"/>
              <a:t>FirstName</a:t>
            </a:r>
            <a:r>
              <a:rPr lang="en-GB" sz="2000" dirty="0"/>
              <a:t> (text up to 10 characters)</a:t>
            </a:r>
          </a:p>
          <a:p>
            <a:pPr marL="285750" indent="-285750"/>
            <a:r>
              <a:rPr lang="en-GB" sz="2000" dirty="0"/>
              <a:t>Surname (text up to 10 characters)</a:t>
            </a:r>
          </a:p>
          <a:p>
            <a:pPr marL="285750" indent="-285750"/>
            <a:r>
              <a:rPr lang="en-GB" sz="2000" dirty="0" err="1"/>
              <a:t>DateOfBirth</a:t>
            </a:r>
            <a:endParaRPr lang="en-GB" sz="2000" dirty="0"/>
          </a:p>
          <a:p>
            <a:pPr marL="285750" indent="-285750"/>
            <a:r>
              <a:rPr lang="en-GB" sz="2000" dirty="0" err="1" smtClean="0"/>
              <a:t>NumberOfChildren</a:t>
            </a:r>
            <a:endParaRPr lang="en-GB" sz="2000" dirty="0"/>
          </a:p>
          <a:p>
            <a:r>
              <a:rPr lang="en-GB" sz="2000" dirty="0"/>
              <a:t>The database will need to store 100 records.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4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" y="1023556"/>
            <a:ext cx="8935532" cy="427765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(Number of pixels * number of bytes per pixel) + 10% for overheads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E.g. an image is 1024 x 720 pixels.  It has 256 different colours.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256 colours = 8 bits per pixel (1 byte), because with 8 bits you can have 256 different combinations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b="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Number of pixels = 1024 * 720 = 737280 pixels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737280 * 1.1 = 811008 bytes or ...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...811008/1024 = 792KB</a:t>
            </a:r>
          </a:p>
        </p:txBody>
      </p:sp>
    </p:spTree>
    <p:extLst>
      <p:ext uri="{BB962C8B-B14F-4D97-AF65-F5344CB8AC3E}">
        <p14:creationId xmlns:p14="http://schemas.microsoft.com/office/powerpoint/2010/main" val="33697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54968"/>
          </a:xfrm>
          <a:solidFill>
            <a:schemeClr val="tx2"/>
          </a:solidFill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Storage Devices</a:t>
            </a:r>
            <a:endParaRPr lang="en-GB" sz="4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4" y="854968"/>
            <a:ext cx="8874224" cy="58864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300" dirty="0" smtClean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0" dirty="0" smtClean="0"/>
              <a:t>In everyday computer use, we need a way to write data, rewrite data, store data when the computer is switched off and retrieve data the next time we switch our computer back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0" dirty="0" smtClean="0"/>
              <a:t>We have already looked at system/primary memory:</a:t>
            </a:r>
          </a:p>
          <a:p>
            <a:pPr marL="800100" lvl="1" indent="-342900"/>
            <a:r>
              <a:rPr lang="en-GB" sz="2300" b="1" dirty="0" smtClean="0"/>
              <a:t>RAM</a:t>
            </a:r>
            <a:r>
              <a:rPr lang="en-GB" sz="2300" b="0" dirty="0" smtClean="0"/>
              <a:t> allows us to write data and store it…but the data is lost when it is switched off (volatile).</a:t>
            </a:r>
          </a:p>
          <a:p>
            <a:pPr marL="800100" lvl="1" indent="-342900"/>
            <a:r>
              <a:rPr lang="en-GB" sz="2300" b="1" dirty="0" smtClean="0"/>
              <a:t>ROM</a:t>
            </a:r>
            <a:r>
              <a:rPr lang="en-GB" sz="2300" b="0" dirty="0" smtClean="0"/>
              <a:t> allows us to store data when it has no power (non-volatile)…but we cannot write to it.</a:t>
            </a:r>
            <a:endParaRPr lang="en-GB" sz="2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0" dirty="0" smtClean="0"/>
              <a:t>We therefore need another device/medium by which we can re-write data when we want AND store the data when the computer has no power.</a:t>
            </a:r>
            <a:endParaRPr lang="en-GB" sz="2300" b="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300" dirty="0" smtClean="0"/>
              <a:t>This is where SECONDARY STORAGE comes in!</a:t>
            </a:r>
          </a:p>
        </p:txBody>
      </p:sp>
    </p:spTree>
    <p:extLst>
      <p:ext uri="{BB962C8B-B14F-4D97-AF65-F5344CB8AC3E}">
        <p14:creationId xmlns:p14="http://schemas.microsoft.com/office/powerpoint/2010/main" val="28989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3735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bytesPerSample</a:t>
            </a:r>
            <a:r>
              <a:rPr lang="en-GB" sz="2800" dirty="0"/>
              <a:t> * </a:t>
            </a:r>
            <a:r>
              <a:rPr lang="en-GB" sz="2800" dirty="0" err="1"/>
              <a:t>samplesPerSecond</a:t>
            </a:r>
            <a:r>
              <a:rPr lang="en-GB" sz="2800" dirty="0"/>
              <a:t> * channels * duration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E.g. a sound file has 2 bytes per sample, it takes 10 samples per second, over 2 channels and is 30 seconds long.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2 * 10 * 2 * 30 = 1200 bytes or...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..1200/1024 = 1.17 KB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5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06"/>
            <a:ext cx="9144000" cy="81131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45050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Storage Booklet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in your area</a:t>
            </a: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 all activities in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5: Calculating File Size.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97225">
            <a:off x="304308" y="9694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0 minutes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9412"/>
            <a:ext cx="1350095" cy="143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6" y="199412"/>
            <a:ext cx="925332" cy="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" y="0"/>
            <a:ext cx="9032870" cy="900018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2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Answers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10000 * 1 * 1.1 = 11000bytes = 10.7 KB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(6+20+15+8+4+4) * 200 * 1.1 = 57 * 200 * 1.1 = 12540 bytes = 12.24 KB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2030 * 1000 * 2 * 1.1 = 4466000bytes = 4361.3 KB = 4.3 MB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4 * 100 * 1 * (2 * 60 + 30) = 400 * (150) = 60000bytes = 58.6KB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6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Working in mixed pairs, put these files into order from smallest to largest: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 text file with 220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An image that is 1000 x 200 pixels, with 1 byte per pixel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 sound file that has 1 byte per sample, it takes 2 samples per second, over 1 channel and is 600 seconds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An image that is 100 x 200 pixels, with 2 bytes per pixel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 text file with 3000 words</a:t>
            </a:r>
          </a:p>
        </p:txBody>
      </p:sp>
    </p:spTree>
    <p:extLst>
      <p:ext uri="{BB962C8B-B14F-4D97-AF65-F5344CB8AC3E}">
        <p14:creationId xmlns:p14="http://schemas.microsoft.com/office/powerpoint/2010/main" val="9497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 Answer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373563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A text file with 220 words </a:t>
            </a:r>
            <a:r>
              <a:rPr lang="en-US" sz="2400" dirty="0"/>
              <a:t>(220*1.1 = 242 bytes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A sound file that has 1 byte per sample, it takes 2 samples per second, over 1 channel and is 600 seconds long (</a:t>
            </a:r>
            <a:r>
              <a:rPr lang="en-US" sz="2400" dirty="0"/>
              <a:t>1*2*1*600 = 1200 bytes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A text file with </a:t>
            </a:r>
            <a:r>
              <a:rPr lang="en-US" sz="2400" dirty="0"/>
              <a:t>30000 words (30000 * 1.1 = 33000 bytes)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An </a:t>
            </a:r>
            <a:r>
              <a:rPr lang="en-US" sz="2400" b="0" dirty="0"/>
              <a:t>image that is </a:t>
            </a:r>
            <a:r>
              <a:rPr lang="en-US" sz="2400" dirty="0"/>
              <a:t>100 x 200 </a:t>
            </a:r>
            <a:r>
              <a:rPr lang="en-US" sz="2400" b="0" dirty="0"/>
              <a:t>pixels, with 2 bytes per pixel (</a:t>
            </a:r>
            <a:r>
              <a:rPr lang="en-US" sz="2400" dirty="0"/>
              <a:t>100*200*2*1.1 = 44000 bytes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An image that is </a:t>
            </a:r>
            <a:r>
              <a:rPr lang="en-US" sz="2400" dirty="0"/>
              <a:t>1000 x 200 pixels</a:t>
            </a:r>
            <a:r>
              <a:rPr lang="en-US" sz="2400" b="0" dirty="0"/>
              <a:t>, with 1 byte per pixel (</a:t>
            </a:r>
            <a:r>
              <a:rPr lang="en-US" sz="2400" dirty="0"/>
              <a:t>1000*200*1*1.1) = 220000 bytes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3042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881"/>
            <a:ext cx="9036496" cy="76958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endParaRPr lang="en-GB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" y="844881"/>
            <a:ext cx="8888141" cy="334731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Identify the need for and purpose of secondary storage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Identify common types of storage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Match storage devices to their type of storage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/>
              <a:t>Explain the characteristics of common types of storage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461938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32808" y="4449002"/>
            <a:ext cx="288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Keywords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3450" y="5937602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Secondary storage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7461" y="5469871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Optical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828378" y="6077126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Magnetic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92759" y="5467075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Solid State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0148" y="607712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18061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06"/>
            <a:ext cx="9036496" cy="854968"/>
          </a:xfr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</a:rPr>
              <a:t>Storage Technologies</a:t>
            </a:r>
            <a:endParaRPr lang="en-GB" sz="4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74874"/>
            <a:ext cx="7992888" cy="5866494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Magnetic Storage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Optical Storage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Solid State Storage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1396"/>
            <a:ext cx="991599" cy="83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00" y="1622956"/>
            <a:ext cx="1641647" cy="1092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43" y="1556792"/>
            <a:ext cx="1414272" cy="11181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4" y="3392981"/>
            <a:ext cx="1071602" cy="1122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98" y="3386449"/>
            <a:ext cx="1148281" cy="10854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7" y="3355050"/>
            <a:ext cx="1148281" cy="11482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4" y="5662302"/>
            <a:ext cx="1223082" cy="12230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69" y="5718771"/>
            <a:ext cx="1483050" cy="987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43" y="1661396"/>
            <a:ext cx="1208922" cy="804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6" y="5572054"/>
            <a:ext cx="1511829" cy="11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891297"/>
            <a:ext cx="9036496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Magnetic storage uses special disks which are held inside a protective case.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There could be more than one disk inside the case.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Each disk is known as a </a:t>
            </a:r>
            <a:r>
              <a:rPr lang="en-GB" sz="2200" b="1" dirty="0">
                <a:solidFill>
                  <a:srgbClr val="FF0000"/>
                </a:solidFill>
              </a:rPr>
              <a:t>platter</a:t>
            </a:r>
            <a:r>
              <a:rPr lang="en-GB" sz="2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29704"/>
            <a:ext cx="6444208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Data is saved using a small </a:t>
            </a:r>
            <a:r>
              <a:rPr lang="en-GB" sz="2400" b="1" dirty="0">
                <a:solidFill>
                  <a:srgbClr val="FF0000"/>
                </a:solidFill>
              </a:rPr>
              <a:t>magnetic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charge</a:t>
            </a:r>
            <a:r>
              <a:rPr lang="en-GB" sz="2400" dirty="0"/>
              <a:t>.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 read/write read passes over the platter either setting a magnetic charge or removing it.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When reading it will detect is a charge exists or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10371"/>
            <a:ext cx="903649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/>
              <a:t>The presence of a </a:t>
            </a:r>
            <a:r>
              <a:rPr lang="en-GB" sz="2400" b="1" dirty="0">
                <a:solidFill>
                  <a:srgbClr val="FF0000"/>
                </a:solidFill>
              </a:rPr>
              <a:t>charge</a:t>
            </a:r>
            <a:r>
              <a:rPr lang="en-GB" sz="2400" dirty="0"/>
              <a:t> allows the reader to differentiate the difference between a 1 or a 0. </a:t>
            </a:r>
          </a:p>
        </p:txBody>
      </p:sp>
      <p:pic>
        <p:nvPicPr>
          <p:cNvPr id="17410" name="Picture 2" descr="http://www.hitechreview.com/uploads/2009/05/western-digital-av-gp-ce-hard-drives-2tb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438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17563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Magnetic Storage (HDD)</a:t>
            </a:r>
          </a:p>
        </p:txBody>
      </p:sp>
    </p:spTree>
    <p:extLst>
      <p:ext uri="{BB962C8B-B14F-4D97-AF65-F5344CB8AC3E}">
        <p14:creationId xmlns:p14="http://schemas.microsoft.com/office/powerpoint/2010/main" val="11046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-5324"/>
            <a:ext cx="9036496" cy="98605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3200" dirty="0" smtClean="0">
                <a:solidFill>
                  <a:schemeClr val="bg1">
                    <a:lumMod val="85000"/>
                  </a:schemeClr>
                </a:solidFill>
              </a:rPr>
              <a:t>The video below shows how reading a HDD works</a:t>
            </a:r>
          </a:p>
        </p:txBody>
      </p:sp>
      <p:pic>
        <p:nvPicPr>
          <p:cNvPr id="2" name="YouTube- Hard disk readwrite operation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125538"/>
            <a:ext cx="750093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-31576" y="0"/>
            <a:ext cx="9068072" cy="76470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Magnetic Storage (HDD)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4608512"/>
          </a:xfrm>
        </p:spPr>
        <p:txBody>
          <a:bodyPr vert="horz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en-US" altLang="en-US" sz="2400" b="1" dirty="0" smtClean="0"/>
              <a:t>Magnetic Hard Disk: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Currently the most common type of secondary storage with very large capacities and good access speed.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magnetic hard disk :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/>
              <a:t>is reliable;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/>
              <a:t>has a high capacity at low cost;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/>
              <a:t>can be an internal device or external portable device for backup or transfer of large amounts of data;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/>
              <a:t>stores the operating system, user data and programs.</a:t>
            </a:r>
          </a:p>
        </p:txBody>
      </p:sp>
    </p:spTree>
    <p:extLst>
      <p:ext uri="{BB962C8B-B14F-4D97-AF65-F5344CB8AC3E}">
        <p14:creationId xmlns:p14="http://schemas.microsoft.com/office/powerpoint/2010/main" val="4136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5956</TotalTime>
  <Words>3107</Words>
  <Application>Microsoft Office PowerPoint</Application>
  <PresentationFormat>On-screen Show (4:3)</PresentationFormat>
  <Paragraphs>483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Black</vt:lpstr>
      <vt:lpstr>Calibri</vt:lpstr>
      <vt:lpstr>Times New Roman</vt:lpstr>
      <vt:lpstr>Essential</vt:lpstr>
      <vt:lpstr>1.3 Secondary Storage </vt:lpstr>
      <vt:lpstr>Section 1</vt:lpstr>
      <vt:lpstr>Big Picture</vt:lpstr>
      <vt:lpstr>Secondary Storage Devices</vt:lpstr>
      <vt:lpstr>Learning Intentions</vt:lpstr>
      <vt:lpstr>Storage Technologies</vt:lpstr>
      <vt:lpstr>Magnetic Storage (HDD)</vt:lpstr>
      <vt:lpstr>The video below shows how reading a HDD works</vt:lpstr>
      <vt:lpstr>Magnetic Storage (HDD)</vt:lpstr>
      <vt:lpstr>Optical Disk</vt:lpstr>
      <vt:lpstr>How Optical Storage Works</vt:lpstr>
      <vt:lpstr>The Video Below show Reading CD works</vt:lpstr>
      <vt:lpstr>Storage Technologies</vt:lpstr>
      <vt:lpstr>Flash (Solid State ) Memory</vt:lpstr>
      <vt:lpstr>Solid State in Devices</vt:lpstr>
      <vt:lpstr>Activity </vt:lpstr>
      <vt:lpstr>Section 2</vt:lpstr>
      <vt:lpstr>Learning Intentions</vt:lpstr>
      <vt:lpstr>Characteristics of Storage Devices</vt:lpstr>
      <vt:lpstr>Which storage media, when and why?</vt:lpstr>
      <vt:lpstr>Which storage media, when and why?</vt:lpstr>
      <vt:lpstr>Which storage media, when and why?</vt:lpstr>
      <vt:lpstr>Which storage media, when and why?</vt:lpstr>
      <vt:lpstr>Other Storage Methods</vt:lpstr>
      <vt:lpstr>Other Storage Methods</vt:lpstr>
      <vt:lpstr>Scenario 1</vt:lpstr>
      <vt:lpstr>Scenario 2</vt:lpstr>
      <vt:lpstr>Activity </vt:lpstr>
      <vt:lpstr>Activity</vt:lpstr>
      <vt:lpstr>Storage Device Justification– Answers</vt:lpstr>
      <vt:lpstr>Storage Device Justification– Answers</vt:lpstr>
      <vt:lpstr>Activity 3</vt:lpstr>
      <vt:lpstr>Activity 3</vt:lpstr>
      <vt:lpstr>Activity 4</vt:lpstr>
      <vt:lpstr>Data capacity</vt:lpstr>
      <vt:lpstr>Data capacity</vt:lpstr>
      <vt:lpstr>Sizes of Text files</vt:lpstr>
      <vt:lpstr>Database</vt:lpstr>
      <vt:lpstr>Image</vt:lpstr>
      <vt:lpstr>Sound</vt:lpstr>
      <vt:lpstr>Activity </vt:lpstr>
      <vt:lpstr>Activity 2 - Answers</vt:lpstr>
      <vt:lpstr>Plenary</vt:lpstr>
      <vt:lpstr>Plenary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Basic Training</dc:title>
  <dc:creator>Ahmad Jalloh</dc:creator>
  <cp:lastModifiedBy>Ahmad Jalloh</cp:lastModifiedBy>
  <cp:revision>277</cp:revision>
  <cp:lastPrinted>2016-05-26T11:47:06Z</cp:lastPrinted>
  <dcterms:created xsi:type="dcterms:W3CDTF">2014-11-14T12:43:49Z</dcterms:created>
  <dcterms:modified xsi:type="dcterms:W3CDTF">2019-10-10T19:33:02Z</dcterms:modified>
</cp:coreProperties>
</file>